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78" r:id="rId2"/>
  </p:sldMasterIdLst>
  <p:notesMasterIdLst>
    <p:notesMasterId r:id="rId23"/>
  </p:notesMasterIdLst>
  <p:sldIdLst>
    <p:sldId id="257" r:id="rId3"/>
    <p:sldId id="264" r:id="rId4"/>
    <p:sldId id="265" r:id="rId5"/>
    <p:sldId id="310" r:id="rId6"/>
    <p:sldId id="320" r:id="rId7"/>
    <p:sldId id="311" r:id="rId8"/>
    <p:sldId id="309" r:id="rId9"/>
    <p:sldId id="319" r:id="rId10"/>
    <p:sldId id="321" r:id="rId11"/>
    <p:sldId id="322" r:id="rId12"/>
    <p:sldId id="323" r:id="rId13"/>
    <p:sldId id="324" r:id="rId14"/>
    <p:sldId id="330" r:id="rId15"/>
    <p:sldId id="328" r:id="rId16"/>
    <p:sldId id="329" r:id="rId17"/>
    <p:sldId id="331"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D3411-8723-4C0C-9630-594AFA491731}" type="doc">
      <dgm:prSet loTypeId="urn:microsoft.com/office/officeart/2005/8/layout/process1" loCatId="process" qsTypeId="urn:microsoft.com/office/officeart/2005/8/quickstyle/simple1" qsCatId="simple" csTypeId="urn:microsoft.com/office/officeart/2005/8/colors/accent1_2" csCatId="accent1" phldr="1"/>
      <dgm:spPr/>
    </dgm:pt>
    <dgm:pt modelId="{B77F9E78-E8CF-4E1F-B60E-655AD79B5C34}">
      <dgm:prSet phldrT="[Text]"/>
      <dgm:spPr/>
      <dgm:t>
        <a:bodyPr/>
        <a:lstStyle/>
        <a:p>
          <a:r>
            <a:rPr lang="en-US" dirty="0" err="1" smtClean="0">
              <a:latin typeface="Andalus" pitchFamily="18" charset="-78"/>
              <a:cs typeface="Andalus" pitchFamily="18" charset="-78"/>
            </a:rPr>
            <a:t>Sporozoites</a:t>
          </a:r>
          <a:endParaRPr lang="en-US" dirty="0">
            <a:latin typeface="Andalus" pitchFamily="18" charset="-78"/>
            <a:cs typeface="Andalus" pitchFamily="18" charset="-78"/>
          </a:endParaRPr>
        </a:p>
      </dgm:t>
    </dgm:pt>
    <dgm:pt modelId="{F1320AD6-DCA6-4FC7-BA6B-A693CE417715}" type="parTrans" cxnId="{3606E574-776A-4514-827B-9520C69758CB}">
      <dgm:prSet/>
      <dgm:spPr/>
      <dgm:t>
        <a:bodyPr/>
        <a:lstStyle/>
        <a:p>
          <a:endParaRPr lang="en-US"/>
        </a:p>
      </dgm:t>
    </dgm:pt>
    <dgm:pt modelId="{D6A41D0D-363A-4EAC-9F99-E41BC64247C3}" type="sibTrans" cxnId="{3606E574-776A-4514-827B-9520C69758CB}">
      <dgm:prSet/>
      <dgm:spPr>
        <a:solidFill>
          <a:schemeClr val="tx2"/>
        </a:solidFill>
      </dgm:spPr>
      <dgm:t>
        <a:bodyPr/>
        <a:lstStyle/>
        <a:p>
          <a:endParaRPr lang="en-US"/>
        </a:p>
      </dgm:t>
    </dgm:pt>
    <dgm:pt modelId="{1C77E436-3F20-483F-80D7-77221E812FA3}">
      <dgm:prSet phldrT="[Text]"/>
      <dgm:spPr/>
      <dgm:t>
        <a:bodyPr/>
        <a:lstStyle/>
        <a:p>
          <a:r>
            <a:rPr lang="en-US" dirty="0" err="1" smtClean="0">
              <a:latin typeface="Andalus" pitchFamily="18" charset="-78"/>
              <a:cs typeface="Andalus" pitchFamily="18" charset="-78"/>
            </a:rPr>
            <a:t>Microschizonts</a:t>
          </a:r>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In lymphocytes</a:t>
          </a:r>
        </a:p>
        <a:p>
          <a:r>
            <a:rPr lang="en-US" dirty="0" err="1" smtClean="0">
              <a:latin typeface="Andalus" pitchFamily="18" charset="-78"/>
              <a:cs typeface="Andalus" pitchFamily="18" charset="-78"/>
            </a:rPr>
            <a:t>Kochs</a:t>
          </a:r>
          <a:r>
            <a:rPr lang="en-US" dirty="0" smtClean="0">
              <a:latin typeface="Andalus" pitchFamily="18" charset="-78"/>
              <a:cs typeface="Andalus" pitchFamily="18" charset="-78"/>
            </a:rPr>
            <a:t> blue body</a:t>
          </a:r>
          <a:endParaRPr lang="en-US" dirty="0">
            <a:latin typeface="Andalus" pitchFamily="18" charset="-78"/>
            <a:cs typeface="Andalus" pitchFamily="18" charset="-78"/>
          </a:endParaRPr>
        </a:p>
      </dgm:t>
    </dgm:pt>
    <dgm:pt modelId="{F69ADBC6-4004-4184-9A85-93156FD7437E}" type="parTrans" cxnId="{B8910A9A-79BC-4E19-8A2F-0ADD91BE8EBE}">
      <dgm:prSet/>
      <dgm:spPr/>
      <dgm:t>
        <a:bodyPr/>
        <a:lstStyle/>
        <a:p>
          <a:endParaRPr lang="en-US"/>
        </a:p>
      </dgm:t>
    </dgm:pt>
    <dgm:pt modelId="{FCB261BE-B775-47E5-8015-FC04F9094F6E}" type="sibTrans" cxnId="{B8910A9A-79BC-4E19-8A2F-0ADD91BE8EBE}">
      <dgm:prSet/>
      <dgm:spPr>
        <a:solidFill>
          <a:schemeClr val="tx2"/>
        </a:solidFill>
      </dgm:spPr>
      <dgm:t>
        <a:bodyPr/>
        <a:lstStyle/>
        <a:p>
          <a:endParaRPr lang="en-US"/>
        </a:p>
      </dgm:t>
    </dgm:pt>
    <dgm:pt modelId="{207EA36D-4C18-4327-A41B-CF8540AF5D26}">
      <dgm:prSet phldrT="[Text]"/>
      <dgm:spPr/>
      <dgm:t>
        <a:bodyPr/>
        <a:lstStyle/>
        <a:p>
          <a:r>
            <a:rPr lang="en-US" dirty="0" err="1" smtClean="0">
              <a:latin typeface="Andalus" pitchFamily="18" charset="-78"/>
              <a:cs typeface="Andalus" pitchFamily="18" charset="-78"/>
            </a:rPr>
            <a:t>Micromerozoites</a:t>
          </a:r>
          <a:endParaRPr lang="en-US" dirty="0">
            <a:latin typeface="Andalus" pitchFamily="18" charset="-78"/>
            <a:cs typeface="Andalus" pitchFamily="18" charset="-78"/>
          </a:endParaRPr>
        </a:p>
      </dgm:t>
    </dgm:pt>
    <dgm:pt modelId="{A4123183-67EE-4239-B650-9DA016DB2941}" type="parTrans" cxnId="{D249CE5D-C6B0-4A59-A76F-F18D081773E3}">
      <dgm:prSet/>
      <dgm:spPr/>
      <dgm:t>
        <a:bodyPr/>
        <a:lstStyle/>
        <a:p>
          <a:endParaRPr lang="en-US"/>
        </a:p>
      </dgm:t>
    </dgm:pt>
    <dgm:pt modelId="{5D52EC24-3BBC-4FF4-B627-5F9640AED057}" type="sibTrans" cxnId="{D249CE5D-C6B0-4A59-A76F-F18D081773E3}">
      <dgm:prSet/>
      <dgm:spPr>
        <a:solidFill>
          <a:schemeClr val="tx2"/>
        </a:solidFill>
      </dgm:spPr>
      <dgm:t>
        <a:bodyPr/>
        <a:lstStyle/>
        <a:p>
          <a:endParaRPr lang="en-US"/>
        </a:p>
      </dgm:t>
    </dgm:pt>
    <dgm:pt modelId="{F61910DE-3D59-492E-9571-C57DD145C38C}">
      <dgm:prSet/>
      <dgm:spPr/>
      <dgm:t>
        <a:bodyPr/>
        <a:lstStyle/>
        <a:p>
          <a:r>
            <a:rPr lang="en-US" dirty="0" smtClean="0">
              <a:latin typeface="Andalus" pitchFamily="18" charset="-78"/>
              <a:cs typeface="Andalus" pitchFamily="18" charset="-78"/>
            </a:rPr>
            <a:t>RBC</a:t>
          </a:r>
        </a:p>
        <a:p>
          <a:r>
            <a:rPr lang="en-US" dirty="0" smtClean="0">
              <a:latin typeface="Andalus" pitchFamily="18" charset="-78"/>
              <a:cs typeface="Andalus" pitchFamily="18" charset="-78"/>
            </a:rPr>
            <a:t>(</a:t>
          </a:r>
          <a:r>
            <a:rPr lang="en-US" dirty="0" err="1" smtClean="0">
              <a:latin typeface="Andalus" pitchFamily="18" charset="-78"/>
              <a:cs typeface="Andalus" pitchFamily="18" charset="-78"/>
            </a:rPr>
            <a:t>Piroplasmosis</a:t>
          </a:r>
          <a:r>
            <a:rPr lang="en-US" dirty="0" smtClean="0">
              <a:latin typeface="Andalus" pitchFamily="18" charset="-78"/>
              <a:cs typeface="Andalus" pitchFamily="18" charset="-78"/>
            </a:rPr>
            <a:t>)</a:t>
          </a:r>
          <a:endParaRPr lang="en-US" dirty="0">
            <a:latin typeface="Andalus" pitchFamily="18" charset="-78"/>
            <a:cs typeface="Andalus" pitchFamily="18" charset="-78"/>
          </a:endParaRPr>
        </a:p>
      </dgm:t>
    </dgm:pt>
    <dgm:pt modelId="{E5E952CA-FE38-4F2B-AD18-BFB834099B43}" type="parTrans" cxnId="{80513D47-AAD3-405A-918A-DD994286353F}">
      <dgm:prSet/>
      <dgm:spPr/>
      <dgm:t>
        <a:bodyPr/>
        <a:lstStyle/>
        <a:p>
          <a:endParaRPr lang="en-US"/>
        </a:p>
      </dgm:t>
    </dgm:pt>
    <dgm:pt modelId="{584D50E5-C56B-4A8E-A045-713ECC9411B1}" type="sibTrans" cxnId="{80513D47-AAD3-405A-918A-DD994286353F}">
      <dgm:prSet/>
      <dgm:spPr/>
      <dgm:t>
        <a:bodyPr/>
        <a:lstStyle/>
        <a:p>
          <a:endParaRPr lang="en-US"/>
        </a:p>
      </dgm:t>
    </dgm:pt>
    <dgm:pt modelId="{D1C7BB88-961B-4F79-BF9E-609BE4340ACD}" type="pres">
      <dgm:prSet presAssocID="{F7ED3411-8723-4C0C-9630-594AFA491731}" presName="Name0" presStyleCnt="0">
        <dgm:presLayoutVars>
          <dgm:dir/>
          <dgm:resizeHandles val="exact"/>
        </dgm:presLayoutVars>
      </dgm:prSet>
      <dgm:spPr/>
    </dgm:pt>
    <dgm:pt modelId="{5591A1CC-46A4-42FD-81D9-6F2CBB0BC104}" type="pres">
      <dgm:prSet presAssocID="{B77F9E78-E8CF-4E1F-B60E-655AD79B5C34}" presName="node" presStyleLbl="node1" presStyleIdx="0" presStyleCnt="4">
        <dgm:presLayoutVars>
          <dgm:bulletEnabled val="1"/>
        </dgm:presLayoutVars>
      </dgm:prSet>
      <dgm:spPr/>
      <dgm:t>
        <a:bodyPr/>
        <a:lstStyle/>
        <a:p>
          <a:endParaRPr lang="en-US"/>
        </a:p>
      </dgm:t>
    </dgm:pt>
    <dgm:pt modelId="{05DBBA2A-DB88-40D9-B517-ACFAD57AA1DB}" type="pres">
      <dgm:prSet presAssocID="{D6A41D0D-363A-4EAC-9F99-E41BC64247C3}" presName="sibTrans" presStyleLbl="sibTrans2D1" presStyleIdx="0" presStyleCnt="3" custLinFactNeighborY="19290"/>
      <dgm:spPr/>
      <dgm:t>
        <a:bodyPr/>
        <a:lstStyle/>
        <a:p>
          <a:endParaRPr lang="en-US"/>
        </a:p>
      </dgm:t>
    </dgm:pt>
    <dgm:pt modelId="{C052D48D-C410-4353-B86B-F340FBA5C467}" type="pres">
      <dgm:prSet presAssocID="{D6A41D0D-363A-4EAC-9F99-E41BC64247C3}" presName="connectorText" presStyleLbl="sibTrans2D1" presStyleIdx="0" presStyleCnt="3"/>
      <dgm:spPr/>
      <dgm:t>
        <a:bodyPr/>
        <a:lstStyle/>
        <a:p>
          <a:endParaRPr lang="en-US"/>
        </a:p>
      </dgm:t>
    </dgm:pt>
    <dgm:pt modelId="{66A684D0-49EC-4A3F-9CCB-01DD02FFE70B}" type="pres">
      <dgm:prSet presAssocID="{1C77E436-3F20-483F-80D7-77221E812FA3}" presName="node" presStyleLbl="node1" presStyleIdx="1" presStyleCnt="4">
        <dgm:presLayoutVars>
          <dgm:bulletEnabled val="1"/>
        </dgm:presLayoutVars>
      </dgm:prSet>
      <dgm:spPr/>
      <dgm:t>
        <a:bodyPr/>
        <a:lstStyle/>
        <a:p>
          <a:endParaRPr lang="en-US"/>
        </a:p>
      </dgm:t>
    </dgm:pt>
    <dgm:pt modelId="{22BF8F74-6800-4339-8F75-82A3398144A1}" type="pres">
      <dgm:prSet presAssocID="{FCB261BE-B775-47E5-8015-FC04F9094F6E}" presName="sibTrans" presStyleLbl="sibTrans2D1" presStyleIdx="1" presStyleCnt="3"/>
      <dgm:spPr/>
      <dgm:t>
        <a:bodyPr/>
        <a:lstStyle/>
        <a:p>
          <a:endParaRPr lang="en-US"/>
        </a:p>
      </dgm:t>
    </dgm:pt>
    <dgm:pt modelId="{1AF9AB2C-10D3-469D-9ACD-10B83D3A801A}" type="pres">
      <dgm:prSet presAssocID="{FCB261BE-B775-47E5-8015-FC04F9094F6E}" presName="connectorText" presStyleLbl="sibTrans2D1" presStyleIdx="1" presStyleCnt="3"/>
      <dgm:spPr/>
      <dgm:t>
        <a:bodyPr/>
        <a:lstStyle/>
        <a:p>
          <a:endParaRPr lang="en-US"/>
        </a:p>
      </dgm:t>
    </dgm:pt>
    <dgm:pt modelId="{92E5A055-E6A2-48BC-84C2-4A5579925C5A}" type="pres">
      <dgm:prSet presAssocID="{207EA36D-4C18-4327-A41B-CF8540AF5D26}" presName="node" presStyleLbl="node1" presStyleIdx="2" presStyleCnt="4">
        <dgm:presLayoutVars>
          <dgm:bulletEnabled val="1"/>
        </dgm:presLayoutVars>
      </dgm:prSet>
      <dgm:spPr/>
      <dgm:t>
        <a:bodyPr/>
        <a:lstStyle/>
        <a:p>
          <a:endParaRPr lang="en-US"/>
        </a:p>
      </dgm:t>
    </dgm:pt>
    <dgm:pt modelId="{FB7469B4-4884-429A-80D7-7849652CEAA5}" type="pres">
      <dgm:prSet presAssocID="{5D52EC24-3BBC-4FF4-B627-5F9640AED057}" presName="sibTrans" presStyleLbl="sibTrans2D1" presStyleIdx="2" presStyleCnt="3"/>
      <dgm:spPr/>
      <dgm:t>
        <a:bodyPr/>
        <a:lstStyle/>
        <a:p>
          <a:endParaRPr lang="en-US"/>
        </a:p>
      </dgm:t>
    </dgm:pt>
    <dgm:pt modelId="{A4A96C08-323C-4B93-8B4E-05E2B7E19ED8}" type="pres">
      <dgm:prSet presAssocID="{5D52EC24-3BBC-4FF4-B627-5F9640AED057}" presName="connectorText" presStyleLbl="sibTrans2D1" presStyleIdx="2" presStyleCnt="3"/>
      <dgm:spPr/>
      <dgm:t>
        <a:bodyPr/>
        <a:lstStyle/>
        <a:p>
          <a:endParaRPr lang="en-US"/>
        </a:p>
      </dgm:t>
    </dgm:pt>
    <dgm:pt modelId="{FE6EFB73-B7C2-4657-9784-757EDFDAFE3B}" type="pres">
      <dgm:prSet presAssocID="{F61910DE-3D59-492E-9571-C57DD145C38C}" presName="node" presStyleLbl="node1" presStyleIdx="3" presStyleCnt="4">
        <dgm:presLayoutVars>
          <dgm:bulletEnabled val="1"/>
        </dgm:presLayoutVars>
      </dgm:prSet>
      <dgm:spPr/>
      <dgm:t>
        <a:bodyPr/>
        <a:lstStyle/>
        <a:p>
          <a:endParaRPr lang="en-US"/>
        </a:p>
      </dgm:t>
    </dgm:pt>
  </dgm:ptLst>
  <dgm:cxnLst>
    <dgm:cxn modelId="{8891B0B7-2D34-41AF-A531-41F45E77EBE3}" type="presOf" srcId="{207EA36D-4C18-4327-A41B-CF8540AF5D26}" destId="{92E5A055-E6A2-48BC-84C2-4A5579925C5A}" srcOrd="0" destOrd="0" presId="urn:microsoft.com/office/officeart/2005/8/layout/process1"/>
    <dgm:cxn modelId="{D249CE5D-C6B0-4A59-A76F-F18D081773E3}" srcId="{F7ED3411-8723-4C0C-9630-594AFA491731}" destId="{207EA36D-4C18-4327-A41B-CF8540AF5D26}" srcOrd="2" destOrd="0" parTransId="{A4123183-67EE-4239-B650-9DA016DB2941}" sibTransId="{5D52EC24-3BBC-4FF4-B627-5F9640AED057}"/>
    <dgm:cxn modelId="{68073CFB-A9E4-4F11-AC9F-64BDD4B6C853}" type="presOf" srcId="{5D52EC24-3BBC-4FF4-B627-5F9640AED057}" destId="{FB7469B4-4884-429A-80D7-7849652CEAA5}" srcOrd="0" destOrd="0" presId="urn:microsoft.com/office/officeart/2005/8/layout/process1"/>
    <dgm:cxn modelId="{8323C546-0030-4832-BCE3-491601E503E2}" type="presOf" srcId="{FCB261BE-B775-47E5-8015-FC04F9094F6E}" destId="{1AF9AB2C-10D3-469D-9ACD-10B83D3A801A}" srcOrd="1" destOrd="0" presId="urn:microsoft.com/office/officeart/2005/8/layout/process1"/>
    <dgm:cxn modelId="{B8910A9A-79BC-4E19-8A2F-0ADD91BE8EBE}" srcId="{F7ED3411-8723-4C0C-9630-594AFA491731}" destId="{1C77E436-3F20-483F-80D7-77221E812FA3}" srcOrd="1" destOrd="0" parTransId="{F69ADBC6-4004-4184-9A85-93156FD7437E}" sibTransId="{FCB261BE-B775-47E5-8015-FC04F9094F6E}"/>
    <dgm:cxn modelId="{471E3184-5A6E-44F5-8F14-819621524CC9}" type="presOf" srcId="{B77F9E78-E8CF-4E1F-B60E-655AD79B5C34}" destId="{5591A1CC-46A4-42FD-81D9-6F2CBB0BC104}" srcOrd="0" destOrd="0" presId="urn:microsoft.com/office/officeart/2005/8/layout/process1"/>
    <dgm:cxn modelId="{69FB9871-4C7A-46EB-8F26-300D5BA6E843}" type="presOf" srcId="{F7ED3411-8723-4C0C-9630-594AFA491731}" destId="{D1C7BB88-961B-4F79-BF9E-609BE4340ACD}" srcOrd="0" destOrd="0" presId="urn:microsoft.com/office/officeart/2005/8/layout/process1"/>
    <dgm:cxn modelId="{288754B4-8280-455C-8804-97D84652C825}" type="presOf" srcId="{5D52EC24-3BBC-4FF4-B627-5F9640AED057}" destId="{A4A96C08-323C-4B93-8B4E-05E2B7E19ED8}" srcOrd="1" destOrd="0" presId="urn:microsoft.com/office/officeart/2005/8/layout/process1"/>
    <dgm:cxn modelId="{D137B243-2D0A-41A6-AA9F-2219CF260A19}" type="presOf" srcId="{F61910DE-3D59-492E-9571-C57DD145C38C}" destId="{FE6EFB73-B7C2-4657-9784-757EDFDAFE3B}" srcOrd="0" destOrd="0" presId="urn:microsoft.com/office/officeart/2005/8/layout/process1"/>
    <dgm:cxn modelId="{80513D47-AAD3-405A-918A-DD994286353F}" srcId="{F7ED3411-8723-4C0C-9630-594AFA491731}" destId="{F61910DE-3D59-492E-9571-C57DD145C38C}" srcOrd="3" destOrd="0" parTransId="{E5E952CA-FE38-4F2B-AD18-BFB834099B43}" sibTransId="{584D50E5-C56B-4A8E-A045-713ECC9411B1}"/>
    <dgm:cxn modelId="{3606E574-776A-4514-827B-9520C69758CB}" srcId="{F7ED3411-8723-4C0C-9630-594AFA491731}" destId="{B77F9E78-E8CF-4E1F-B60E-655AD79B5C34}" srcOrd="0" destOrd="0" parTransId="{F1320AD6-DCA6-4FC7-BA6B-A693CE417715}" sibTransId="{D6A41D0D-363A-4EAC-9F99-E41BC64247C3}"/>
    <dgm:cxn modelId="{3CC45DA8-5320-4187-A1FA-75769F43F7D4}" type="presOf" srcId="{FCB261BE-B775-47E5-8015-FC04F9094F6E}" destId="{22BF8F74-6800-4339-8F75-82A3398144A1}" srcOrd="0" destOrd="0" presId="urn:microsoft.com/office/officeart/2005/8/layout/process1"/>
    <dgm:cxn modelId="{FEBDB62B-3879-4DC8-9FCF-1B18A4AB874B}" type="presOf" srcId="{1C77E436-3F20-483F-80D7-77221E812FA3}" destId="{66A684D0-49EC-4A3F-9CCB-01DD02FFE70B}" srcOrd="0" destOrd="0" presId="urn:microsoft.com/office/officeart/2005/8/layout/process1"/>
    <dgm:cxn modelId="{C8C1E019-BEBD-4D7A-B188-B455B95232CE}" type="presOf" srcId="{D6A41D0D-363A-4EAC-9F99-E41BC64247C3}" destId="{C052D48D-C410-4353-B86B-F340FBA5C467}" srcOrd="1" destOrd="0" presId="urn:microsoft.com/office/officeart/2005/8/layout/process1"/>
    <dgm:cxn modelId="{9B54CDC3-487C-45B6-9D1D-3DDFDCF0C535}" type="presOf" srcId="{D6A41D0D-363A-4EAC-9F99-E41BC64247C3}" destId="{05DBBA2A-DB88-40D9-B517-ACFAD57AA1DB}" srcOrd="0" destOrd="0" presId="urn:microsoft.com/office/officeart/2005/8/layout/process1"/>
    <dgm:cxn modelId="{75D316F4-EB21-44B3-B3B9-EDC2704B48B9}" type="presParOf" srcId="{D1C7BB88-961B-4F79-BF9E-609BE4340ACD}" destId="{5591A1CC-46A4-42FD-81D9-6F2CBB0BC104}" srcOrd="0" destOrd="0" presId="urn:microsoft.com/office/officeart/2005/8/layout/process1"/>
    <dgm:cxn modelId="{8AAB3C64-ADC1-4178-8AD7-B678B31D1EFB}" type="presParOf" srcId="{D1C7BB88-961B-4F79-BF9E-609BE4340ACD}" destId="{05DBBA2A-DB88-40D9-B517-ACFAD57AA1DB}" srcOrd="1" destOrd="0" presId="urn:microsoft.com/office/officeart/2005/8/layout/process1"/>
    <dgm:cxn modelId="{4EBE5EF4-0514-4673-B18B-4080B3322A7D}" type="presParOf" srcId="{05DBBA2A-DB88-40D9-B517-ACFAD57AA1DB}" destId="{C052D48D-C410-4353-B86B-F340FBA5C467}" srcOrd="0" destOrd="0" presId="urn:microsoft.com/office/officeart/2005/8/layout/process1"/>
    <dgm:cxn modelId="{7CF8A024-8C0C-4A1D-AA20-DED5F1D02804}" type="presParOf" srcId="{D1C7BB88-961B-4F79-BF9E-609BE4340ACD}" destId="{66A684D0-49EC-4A3F-9CCB-01DD02FFE70B}" srcOrd="2" destOrd="0" presId="urn:microsoft.com/office/officeart/2005/8/layout/process1"/>
    <dgm:cxn modelId="{6BA48017-8D5C-4532-9E3E-F74E94A8FF9F}" type="presParOf" srcId="{D1C7BB88-961B-4F79-BF9E-609BE4340ACD}" destId="{22BF8F74-6800-4339-8F75-82A3398144A1}" srcOrd="3" destOrd="0" presId="urn:microsoft.com/office/officeart/2005/8/layout/process1"/>
    <dgm:cxn modelId="{C12B732D-9060-477E-95E3-06A2D8DD6FD6}" type="presParOf" srcId="{22BF8F74-6800-4339-8F75-82A3398144A1}" destId="{1AF9AB2C-10D3-469D-9ACD-10B83D3A801A}" srcOrd="0" destOrd="0" presId="urn:microsoft.com/office/officeart/2005/8/layout/process1"/>
    <dgm:cxn modelId="{3AE5D3D1-78A9-4EC4-8FF7-A6DE7BEFD555}" type="presParOf" srcId="{D1C7BB88-961B-4F79-BF9E-609BE4340ACD}" destId="{92E5A055-E6A2-48BC-84C2-4A5579925C5A}" srcOrd="4" destOrd="0" presId="urn:microsoft.com/office/officeart/2005/8/layout/process1"/>
    <dgm:cxn modelId="{0A5043F1-B99D-46C5-BBA0-0764CF70FBAA}" type="presParOf" srcId="{D1C7BB88-961B-4F79-BF9E-609BE4340ACD}" destId="{FB7469B4-4884-429A-80D7-7849652CEAA5}" srcOrd="5" destOrd="0" presId="urn:microsoft.com/office/officeart/2005/8/layout/process1"/>
    <dgm:cxn modelId="{069831D4-B198-4D88-B0D6-BF5627D8FD1B}" type="presParOf" srcId="{FB7469B4-4884-429A-80D7-7849652CEAA5}" destId="{A4A96C08-323C-4B93-8B4E-05E2B7E19ED8}" srcOrd="0" destOrd="0" presId="urn:microsoft.com/office/officeart/2005/8/layout/process1"/>
    <dgm:cxn modelId="{405A7A4B-83DA-4796-AAD5-6163799BCDF6}" type="presParOf" srcId="{D1C7BB88-961B-4F79-BF9E-609BE4340ACD}" destId="{FE6EFB73-B7C2-4657-9784-757EDFDAFE3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1A1CC-46A4-42FD-81D9-6F2CBB0BC104}">
      <dsp:nvSpPr>
        <dsp:cNvPr id="0" name=""/>
        <dsp:cNvSpPr/>
      </dsp:nvSpPr>
      <dsp:spPr>
        <a:xfrm>
          <a:off x="4939" y="1177350"/>
          <a:ext cx="2159542" cy="14171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Andalus" pitchFamily="18" charset="-78"/>
              <a:cs typeface="Andalus" pitchFamily="18" charset="-78"/>
            </a:rPr>
            <a:t>Sporozoites</a:t>
          </a:r>
          <a:endParaRPr lang="en-US" sz="1800" kern="1200" dirty="0">
            <a:latin typeface="Andalus" pitchFamily="18" charset="-78"/>
            <a:cs typeface="Andalus" pitchFamily="18" charset="-78"/>
          </a:endParaRPr>
        </a:p>
      </dsp:txBody>
      <dsp:txXfrm>
        <a:off x="46447" y="1218858"/>
        <a:ext cx="2076526" cy="1334183"/>
      </dsp:txXfrm>
    </dsp:sp>
    <dsp:sp modelId="{05DBBA2A-DB88-40D9-B517-ACFAD57AA1DB}">
      <dsp:nvSpPr>
        <dsp:cNvPr id="0" name=""/>
        <dsp:cNvSpPr/>
      </dsp:nvSpPr>
      <dsp:spPr>
        <a:xfrm>
          <a:off x="2380436" y="1721478"/>
          <a:ext cx="457823" cy="53556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80436" y="1828591"/>
        <a:ext cx="320476" cy="321340"/>
      </dsp:txXfrm>
    </dsp:sp>
    <dsp:sp modelId="{66A684D0-49EC-4A3F-9CCB-01DD02FFE70B}">
      <dsp:nvSpPr>
        <dsp:cNvPr id="0" name=""/>
        <dsp:cNvSpPr/>
      </dsp:nvSpPr>
      <dsp:spPr>
        <a:xfrm>
          <a:off x="3028298" y="1177350"/>
          <a:ext cx="2159542" cy="14171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Andalus" pitchFamily="18" charset="-78"/>
              <a:cs typeface="Andalus" pitchFamily="18" charset="-78"/>
            </a:rPr>
            <a:t>Microschizonts</a:t>
          </a:r>
          <a:endParaRPr lang="en-US" sz="1800" kern="1200" dirty="0" smtClean="0">
            <a:latin typeface="Andalus" pitchFamily="18" charset="-78"/>
            <a:cs typeface="Andalus" pitchFamily="18" charset="-78"/>
          </a:endParaRPr>
        </a:p>
        <a:p>
          <a:pPr lvl="0" algn="ctr" defTabSz="800100">
            <a:lnSpc>
              <a:spcPct val="90000"/>
            </a:lnSpc>
            <a:spcBef>
              <a:spcPct val="0"/>
            </a:spcBef>
            <a:spcAft>
              <a:spcPct val="35000"/>
            </a:spcAft>
          </a:pPr>
          <a:r>
            <a:rPr lang="en-US" sz="1800" kern="1200" dirty="0" smtClean="0">
              <a:latin typeface="Andalus" pitchFamily="18" charset="-78"/>
              <a:cs typeface="Andalus" pitchFamily="18" charset="-78"/>
            </a:rPr>
            <a:t>In lymphocytes</a:t>
          </a:r>
        </a:p>
        <a:p>
          <a:pPr lvl="0" algn="ctr" defTabSz="800100">
            <a:lnSpc>
              <a:spcPct val="90000"/>
            </a:lnSpc>
            <a:spcBef>
              <a:spcPct val="0"/>
            </a:spcBef>
            <a:spcAft>
              <a:spcPct val="35000"/>
            </a:spcAft>
          </a:pPr>
          <a:r>
            <a:rPr lang="en-US" sz="1800" kern="1200" dirty="0" err="1" smtClean="0">
              <a:latin typeface="Andalus" pitchFamily="18" charset="-78"/>
              <a:cs typeface="Andalus" pitchFamily="18" charset="-78"/>
            </a:rPr>
            <a:t>Kochs</a:t>
          </a:r>
          <a:r>
            <a:rPr lang="en-US" sz="1800" kern="1200" dirty="0" smtClean="0">
              <a:latin typeface="Andalus" pitchFamily="18" charset="-78"/>
              <a:cs typeface="Andalus" pitchFamily="18" charset="-78"/>
            </a:rPr>
            <a:t> blue body</a:t>
          </a:r>
          <a:endParaRPr lang="en-US" sz="1800" kern="1200" dirty="0">
            <a:latin typeface="Andalus" pitchFamily="18" charset="-78"/>
            <a:cs typeface="Andalus" pitchFamily="18" charset="-78"/>
          </a:endParaRPr>
        </a:p>
      </dsp:txBody>
      <dsp:txXfrm>
        <a:off x="3069806" y="1218858"/>
        <a:ext cx="2076526" cy="1334183"/>
      </dsp:txXfrm>
    </dsp:sp>
    <dsp:sp modelId="{22BF8F74-6800-4339-8F75-82A3398144A1}">
      <dsp:nvSpPr>
        <dsp:cNvPr id="0" name=""/>
        <dsp:cNvSpPr/>
      </dsp:nvSpPr>
      <dsp:spPr>
        <a:xfrm>
          <a:off x="5403795" y="1618167"/>
          <a:ext cx="457823" cy="53556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03795" y="1725280"/>
        <a:ext cx="320476" cy="321340"/>
      </dsp:txXfrm>
    </dsp:sp>
    <dsp:sp modelId="{92E5A055-E6A2-48BC-84C2-4A5579925C5A}">
      <dsp:nvSpPr>
        <dsp:cNvPr id="0" name=""/>
        <dsp:cNvSpPr/>
      </dsp:nvSpPr>
      <dsp:spPr>
        <a:xfrm>
          <a:off x="6051658" y="1177350"/>
          <a:ext cx="2159542" cy="14171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Andalus" pitchFamily="18" charset="-78"/>
              <a:cs typeface="Andalus" pitchFamily="18" charset="-78"/>
            </a:rPr>
            <a:t>Micromerozoites</a:t>
          </a:r>
          <a:endParaRPr lang="en-US" sz="1800" kern="1200" dirty="0">
            <a:latin typeface="Andalus" pitchFamily="18" charset="-78"/>
            <a:cs typeface="Andalus" pitchFamily="18" charset="-78"/>
          </a:endParaRPr>
        </a:p>
      </dsp:txBody>
      <dsp:txXfrm>
        <a:off x="6093166" y="1218858"/>
        <a:ext cx="2076526" cy="1334183"/>
      </dsp:txXfrm>
    </dsp:sp>
    <dsp:sp modelId="{FB7469B4-4884-429A-80D7-7849652CEAA5}">
      <dsp:nvSpPr>
        <dsp:cNvPr id="0" name=""/>
        <dsp:cNvSpPr/>
      </dsp:nvSpPr>
      <dsp:spPr>
        <a:xfrm>
          <a:off x="8427155" y="1618167"/>
          <a:ext cx="457823" cy="53556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427155" y="1725280"/>
        <a:ext cx="320476" cy="321340"/>
      </dsp:txXfrm>
    </dsp:sp>
    <dsp:sp modelId="{FE6EFB73-B7C2-4657-9784-757EDFDAFE3B}">
      <dsp:nvSpPr>
        <dsp:cNvPr id="0" name=""/>
        <dsp:cNvSpPr/>
      </dsp:nvSpPr>
      <dsp:spPr>
        <a:xfrm>
          <a:off x="9075018" y="1177350"/>
          <a:ext cx="2159542" cy="14171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ndalus" pitchFamily="18" charset="-78"/>
              <a:cs typeface="Andalus" pitchFamily="18" charset="-78"/>
            </a:rPr>
            <a:t>RBC</a:t>
          </a:r>
        </a:p>
        <a:p>
          <a:pPr lvl="0" algn="ctr" defTabSz="800100">
            <a:lnSpc>
              <a:spcPct val="90000"/>
            </a:lnSpc>
            <a:spcBef>
              <a:spcPct val="0"/>
            </a:spcBef>
            <a:spcAft>
              <a:spcPct val="35000"/>
            </a:spcAft>
          </a:pPr>
          <a:r>
            <a:rPr lang="en-US" sz="1800" kern="1200" dirty="0" smtClean="0">
              <a:latin typeface="Andalus" pitchFamily="18" charset="-78"/>
              <a:cs typeface="Andalus" pitchFamily="18" charset="-78"/>
            </a:rPr>
            <a:t>(</a:t>
          </a:r>
          <a:r>
            <a:rPr lang="en-US" sz="1800" kern="1200" dirty="0" err="1" smtClean="0">
              <a:latin typeface="Andalus" pitchFamily="18" charset="-78"/>
              <a:cs typeface="Andalus" pitchFamily="18" charset="-78"/>
            </a:rPr>
            <a:t>Piroplasmosis</a:t>
          </a:r>
          <a:r>
            <a:rPr lang="en-US" sz="1800" kern="1200" dirty="0" smtClean="0">
              <a:latin typeface="Andalus" pitchFamily="18" charset="-78"/>
              <a:cs typeface="Andalus" pitchFamily="18" charset="-78"/>
            </a:rPr>
            <a:t>)</a:t>
          </a:r>
          <a:endParaRPr lang="en-US" sz="1800" kern="1200" dirty="0">
            <a:latin typeface="Andalus" pitchFamily="18" charset="-78"/>
            <a:cs typeface="Andalus" pitchFamily="18" charset="-78"/>
          </a:endParaRPr>
        </a:p>
      </dsp:txBody>
      <dsp:txXfrm>
        <a:off x="9116526" y="1218858"/>
        <a:ext cx="2076526" cy="13341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4FBC6-C9DC-483F-A4A4-E4613F1E8D54}" type="datetimeFigureOut">
              <a:rPr lang="en-IN" smtClean="0"/>
              <a:t>24-11-2022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CD946-E82B-4ACB-986D-BD8E420A630E}" type="slidenum">
              <a:rPr lang="en-IN" smtClean="0"/>
              <a:t>‹#›</a:t>
            </a:fld>
            <a:endParaRPr lang="en-IN"/>
          </a:p>
        </p:txBody>
      </p:sp>
    </p:spTree>
    <p:extLst>
      <p:ext uri="{BB962C8B-B14F-4D97-AF65-F5344CB8AC3E}">
        <p14:creationId xmlns:p14="http://schemas.microsoft.com/office/powerpoint/2010/main" val="321729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0FE699-309D-426F-9127-C94FB8D2DC9F}" type="slidenum">
              <a:rPr lang="en-IN" altLang="en-US"/>
              <a:pPr/>
              <a:t>1</a:t>
            </a:fld>
            <a:endParaRPr lang="en-IN" altLang="en-US"/>
          </a:p>
        </p:txBody>
      </p:sp>
    </p:spTree>
    <p:extLst>
      <p:ext uri="{BB962C8B-B14F-4D97-AF65-F5344CB8AC3E}">
        <p14:creationId xmlns:p14="http://schemas.microsoft.com/office/powerpoint/2010/main" val="63697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FF8CD946-E82B-4ACB-986D-BD8E420A630E}" type="slidenum">
              <a:rPr lang="en-IN" smtClean="0"/>
              <a:t>6</a:t>
            </a:fld>
            <a:endParaRPr lang="en-IN"/>
          </a:p>
        </p:txBody>
      </p:sp>
    </p:spTree>
    <p:extLst>
      <p:ext uri="{BB962C8B-B14F-4D97-AF65-F5344CB8AC3E}">
        <p14:creationId xmlns:p14="http://schemas.microsoft.com/office/powerpoint/2010/main" val="172758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FF8CD946-E82B-4ACB-986D-BD8E420A630E}" type="slidenum">
              <a:rPr lang="en-IN" smtClean="0"/>
              <a:t>7</a:t>
            </a:fld>
            <a:endParaRPr lang="en-IN"/>
          </a:p>
        </p:txBody>
      </p:sp>
    </p:spTree>
    <p:extLst>
      <p:ext uri="{BB962C8B-B14F-4D97-AF65-F5344CB8AC3E}">
        <p14:creationId xmlns:p14="http://schemas.microsoft.com/office/powerpoint/2010/main" val="2487427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1DF7AC-A6F5-4C65-ACC1-5CDEFAB6F99D}" type="datetimeFigureOut">
              <a:rPr lang="en-IN" smtClean="0"/>
              <a:t>24-11-2022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29980115"/>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DF7AC-A6F5-4C65-ACC1-5CDEFAB6F99D}" type="datetimeFigureOut">
              <a:rPr lang="en-IN" smtClean="0"/>
              <a:t>24-11-2022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155606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DF7AC-A6F5-4C65-ACC1-5CDEFAB6F99D}" type="datetimeFigureOut">
              <a:rPr lang="en-IN" smtClean="0"/>
              <a:t>24-11-2022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134867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DF7AC-A6F5-4C65-ACC1-5CDEFAB6F99D}" type="datetimeFigureOut">
              <a:rPr lang="en-IN" smtClean="0"/>
              <a:t>24-11-2022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D8D4A7-E5D2-4D9D-BB30-5732306F8B69}"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2204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DF7AC-A6F5-4C65-ACC1-5CDEFAB6F99D}" type="datetimeFigureOut">
              <a:rPr lang="en-IN" smtClean="0"/>
              <a:t>24-11-2022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384876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A1DF7AC-A6F5-4C65-ACC1-5CDEFAB6F99D}" type="datetimeFigureOut">
              <a:rPr lang="en-IN" smtClean="0"/>
              <a:t>24-11-2022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318786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A1DF7AC-A6F5-4C65-ACC1-5CDEFAB6F99D}" type="datetimeFigureOut">
              <a:rPr lang="en-IN" smtClean="0"/>
              <a:t>24-11-2022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121268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1DF7AC-A6F5-4C65-ACC1-5CDEFAB6F99D}" type="datetimeFigureOut">
              <a:rPr lang="en-IN" smtClean="0"/>
              <a:t>24-11-2022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194250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1DF7AC-A6F5-4C65-ACC1-5CDEFAB6F99D}" type="datetimeFigureOut">
              <a:rPr lang="en-IN" smtClean="0"/>
              <a:t>24-11-2022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4094792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95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pPr/>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pPr/>
              <a:t>‹#›</a:t>
            </a:fld>
            <a:endParaRPr lang="en-US" dirty="0"/>
          </a:p>
        </p:txBody>
      </p:sp>
    </p:spTree>
    <p:extLst>
      <p:ext uri="{BB962C8B-B14F-4D97-AF65-F5344CB8AC3E}">
        <p14:creationId xmlns:p14="http://schemas.microsoft.com/office/powerpoint/2010/main" val="396730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1DF7AC-A6F5-4C65-ACC1-5CDEFAB6F99D}" type="datetimeFigureOut">
              <a:rPr lang="en-IN" smtClean="0"/>
              <a:t>24-11-2022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142147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16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4261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97280" y="2582335"/>
            <a:ext cx="4937760" cy="32867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17920" y="2582334"/>
            <a:ext cx="4937760" cy="32867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0399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1689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04080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2022-11-24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26670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0087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07969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5404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1DF7AC-A6F5-4C65-ACC1-5CDEFAB6F99D}" type="datetimeFigureOut">
              <a:rPr lang="en-IN" smtClean="0"/>
              <a:t>24-11-2022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225748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1DF7AC-A6F5-4C65-ACC1-5CDEFAB6F99D}" type="datetimeFigureOut">
              <a:rPr lang="en-IN" smtClean="0"/>
              <a:t>24-11-2022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395741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1DF7AC-A6F5-4C65-ACC1-5CDEFAB6F99D}" type="datetimeFigureOut">
              <a:rPr lang="en-IN" smtClean="0"/>
              <a:t>24-11-2022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36732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1DF7AC-A6F5-4C65-ACC1-5CDEFAB6F99D}" type="datetimeFigureOut">
              <a:rPr lang="en-IN" smtClean="0"/>
              <a:t>24-11-2022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142148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A1DF7AC-A6F5-4C65-ACC1-5CDEFAB6F99D}" type="datetimeFigureOut">
              <a:rPr lang="en-IN" smtClean="0"/>
              <a:t>24-11-2022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1974042831"/>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DF7AC-A6F5-4C65-ACC1-5CDEFAB6F99D}" type="datetimeFigureOut">
              <a:rPr lang="en-IN" smtClean="0"/>
              <a:t>24-11-2022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2715843927"/>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DF7AC-A6F5-4C65-ACC1-5CDEFAB6F99D}" type="datetimeFigureOut">
              <a:rPr lang="en-IN" smtClean="0"/>
              <a:t>24-11-2022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D8D4A7-E5D2-4D9D-BB30-5732306F8B69}" type="slidenum">
              <a:rPr lang="en-IN" smtClean="0"/>
              <a:t>‹#›</a:t>
            </a:fld>
            <a:endParaRPr lang="en-IN"/>
          </a:p>
        </p:txBody>
      </p:sp>
    </p:spTree>
    <p:extLst>
      <p:ext uri="{BB962C8B-B14F-4D97-AF65-F5344CB8AC3E}">
        <p14:creationId xmlns:p14="http://schemas.microsoft.com/office/powerpoint/2010/main" val="184846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A1DF7AC-A6F5-4C65-ACC1-5CDEFAB6F99D}" type="datetimeFigureOut">
              <a:rPr lang="en-IN" smtClean="0"/>
              <a:t>24-11-2022</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D8D4A7-E5D2-4D9D-BB30-5732306F8B69}" type="slidenum">
              <a:rPr lang="en-IN" smtClean="0"/>
              <a:t>‹#›</a:t>
            </a:fld>
            <a:endParaRPr lang="en-IN"/>
          </a:p>
        </p:txBody>
      </p:sp>
    </p:spTree>
    <p:extLst>
      <p:ext uri="{BB962C8B-B14F-4D97-AF65-F5344CB8AC3E}">
        <p14:creationId xmlns:p14="http://schemas.microsoft.com/office/powerpoint/2010/main" val="383383284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96DFF08F-DC6B-4601-B491-B0F83F6DD2DA}" type="datetimeFigureOut">
              <a:rPr lang="en-US" dirty="0"/>
              <a:pPr defTabSz="457200"/>
              <a:t>2022-11-24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dirty="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78022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913" y="1987550"/>
            <a:ext cx="7200900" cy="355600"/>
          </a:xfrm>
        </p:spPr>
        <p:txBody>
          <a:bodyPr>
            <a:normAutofit fontScale="90000"/>
          </a:bodyPr>
          <a:lstStyle/>
          <a:p>
            <a:pPr algn="ctr">
              <a:defRPr/>
            </a:pPr>
            <a:r>
              <a:rPr lang="en-IN" b="1" u="sng" dirty="0">
                <a:solidFill>
                  <a:srgbClr val="FF0000"/>
                </a:solidFill>
                <a:latin typeface="Arial" panose="020B0604020202020204" pitchFamily="34" charset="0"/>
                <a:cs typeface="Arial" panose="020B0604020202020204" pitchFamily="34" charset="0"/>
              </a:rPr>
              <a:t/>
            </a:r>
            <a:br>
              <a:rPr lang="en-IN" b="1" u="sng" dirty="0">
                <a:solidFill>
                  <a:srgbClr val="FF0000"/>
                </a:solidFill>
                <a:latin typeface="Arial" panose="020B0604020202020204" pitchFamily="34" charset="0"/>
                <a:cs typeface="Arial" panose="020B0604020202020204" pitchFamily="34" charset="0"/>
              </a:rPr>
            </a:br>
            <a:endParaRPr lang="en-IN" b="1" u="sng" dirty="0">
              <a:solidFill>
                <a:srgbClr val="FF0000"/>
              </a:solidFill>
              <a:latin typeface="Arial" panose="020B0604020202020204" pitchFamily="34" charset="0"/>
              <a:cs typeface="Arial" panose="020B0604020202020204" pitchFamily="34" charset="0"/>
            </a:endParaRPr>
          </a:p>
        </p:txBody>
      </p:sp>
      <p:sp>
        <p:nvSpPr>
          <p:cNvPr id="20483" name="Content Placeholder 2"/>
          <p:cNvSpPr>
            <a:spLocks noGrp="1"/>
          </p:cNvSpPr>
          <p:nvPr>
            <p:ph sz="quarter" idx="13"/>
          </p:nvPr>
        </p:nvSpPr>
        <p:spPr>
          <a:xfrm>
            <a:off x="1752600" y="3381476"/>
            <a:ext cx="8750300" cy="1488976"/>
          </a:xfrm>
        </p:spPr>
        <p:txBody>
          <a:bodyPr/>
          <a:lstStyle/>
          <a:p>
            <a:pPr marL="0" indent="0" algn="ctr">
              <a:buNone/>
            </a:pPr>
            <a:endParaRPr lang="en-US" altLang="en-US" b="1" dirty="0" smtClean="0">
              <a:latin typeface="Arial" panose="020B0604020202020204" pitchFamily="34" charset="0"/>
              <a:cs typeface="Arial" panose="020B0604020202020204" pitchFamily="34" charset="0"/>
            </a:endParaRPr>
          </a:p>
          <a:p>
            <a:pPr marL="0" indent="0" algn="ctr">
              <a:buNone/>
            </a:pPr>
            <a:endParaRPr lang="en-IN" altLang="en-US" b="1" dirty="0" smtClean="0"/>
          </a:p>
          <a:p>
            <a:pPr marL="0" indent="0" algn="ctr">
              <a:buNone/>
            </a:pPr>
            <a:endParaRPr lang="en-IN" altLang="en-US" b="1" dirty="0" smtClean="0"/>
          </a:p>
        </p:txBody>
      </p:sp>
      <p:sp>
        <p:nvSpPr>
          <p:cNvPr id="20486" name="Rectangle 6"/>
          <p:cNvSpPr>
            <a:spLocks noChangeArrowheads="1"/>
          </p:cNvSpPr>
          <p:nvPr/>
        </p:nvSpPr>
        <p:spPr bwMode="auto">
          <a:xfrm>
            <a:off x="2835563" y="1073151"/>
            <a:ext cx="64377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IN" altLang="en-US" sz="4800" b="1" dirty="0" smtClean="0">
                <a:solidFill>
                  <a:srgbClr val="7030A0"/>
                </a:solidFill>
                <a:latin typeface="Times New Roman" panose="02020603050405020304" pitchFamily="18" charset="0"/>
                <a:cs typeface="Times New Roman" panose="02020603050405020304" pitchFamily="18" charset="0"/>
              </a:rPr>
              <a:t>Theileriosis</a:t>
            </a:r>
          </a:p>
        </p:txBody>
      </p:sp>
      <p:sp>
        <p:nvSpPr>
          <p:cNvPr id="20487" name="Rectangle 8"/>
          <p:cNvSpPr>
            <a:spLocks noChangeArrowheads="1"/>
          </p:cNvSpPr>
          <p:nvPr/>
        </p:nvSpPr>
        <p:spPr bwMode="auto">
          <a:xfrm>
            <a:off x="1113641" y="3823112"/>
            <a:ext cx="602211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endParaRPr lang="en-US" altLang="en-US" b="1" dirty="0">
              <a:solidFill>
                <a:srgbClr val="00B050"/>
              </a:solidFill>
              <a:latin typeface="Times New Roman" panose="02020603050405020304" pitchFamily="18" charset="0"/>
              <a:cs typeface="Times New Roman" panose="02020603050405020304" pitchFamily="18" charset="0"/>
            </a:endParaRPr>
          </a:p>
          <a:p>
            <a:pPr algn="ctr">
              <a:spcBef>
                <a:spcPct val="0"/>
              </a:spcBef>
              <a:buClrTx/>
              <a:buFontTx/>
              <a:buNone/>
            </a:pPr>
            <a:r>
              <a:rPr lang="en-US" altLang="en-US" sz="2000" b="1" dirty="0" smtClean="0">
                <a:solidFill>
                  <a:srgbClr val="00B050"/>
                </a:solidFill>
                <a:latin typeface="Times New Roman" panose="02020603050405020304" pitchFamily="18" charset="0"/>
                <a:cs typeface="Times New Roman" panose="02020603050405020304" pitchFamily="18" charset="0"/>
              </a:rPr>
              <a:t>Dr. </a:t>
            </a:r>
            <a:r>
              <a:rPr lang="en-US" altLang="en-US" sz="2000" b="1" dirty="0" err="1" smtClean="0">
                <a:solidFill>
                  <a:srgbClr val="00B050"/>
                </a:solidFill>
                <a:latin typeface="Times New Roman" panose="02020603050405020304" pitchFamily="18" charset="0"/>
                <a:cs typeface="Times New Roman" panose="02020603050405020304" pitchFamily="18" charset="0"/>
              </a:rPr>
              <a:t>Batool</a:t>
            </a:r>
            <a:r>
              <a:rPr lang="en-US" altLang="en-US" sz="2000" b="1" dirty="0" smtClean="0">
                <a:solidFill>
                  <a:srgbClr val="00B050"/>
                </a:solidFill>
                <a:latin typeface="Times New Roman" panose="02020603050405020304" pitchFamily="18" charset="0"/>
                <a:cs typeface="Times New Roman" panose="02020603050405020304" pitchFamily="18" charset="0"/>
              </a:rPr>
              <a:t> </a:t>
            </a:r>
            <a:r>
              <a:rPr lang="en-US" altLang="en-US" sz="2000" b="1" dirty="0" err="1" smtClean="0">
                <a:solidFill>
                  <a:srgbClr val="00B050"/>
                </a:solidFill>
                <a:latin typeface="Times New Roman" panose="02020603050405020304" pitchFamily="18" charset="0"/>
                <a:cs typeface="Times New Roman" panose="02020603050405020304" pitchFamily="18" charset="0"/>
              </a:rPr>
              <a:t>Salim</a:t>
            </a:r>
            <a:endParaRPr lang="en-US" altLang="en-US" sz="2000" b="1" dirty="0" smtClean="0">
              <a:solidFill>
                <a:srgbClr val="00B050"/>
              </a:solidFill>
              <a:latin typeface="Times New Roman" panose="02020603050405020304" pitchFamily="18" charset="0"/>
              <a:cs typeface="Times New Roman" panose="02020603050405020304" pitchFamily="18" charset="0"/>
            </a:endParaRPr>
          </a:p>
          <a:p>
            <a:pPr algn="ctr">
              <a:spcBef>
                <a:spcPct val="0"/>
              </a:spcBef>
              <a:buClrTx/>
              <a:buFontTx/>
              <a:buNone/>
            </a:pPr>
            <a:r>
              <a:rPr lang="en-US" altLang="en-US" sz="2000" b="1" dirty="0" smtClean="0">
                <a:solidFill>
                  <a:srgbClr val="00B050"/>
                </a:solidFill>
                <a:latin typeface="Times New Roman" panose="02020603050405020304" pitchFamily="18" charset="0"/>
                <a:cs typeface="Times New Roman" panose="02020603050405020304" pitchFamily="18" charset="0"/>
              </a:rPr>
              <a:t>Fourth  class</a:t>
            </a:r>
            <a:endParaRPr lang="en-US" altLang="en-US" sz="2000" b="1" dirty="0" smtClean="0">
              <a:solidFill>
                <a:srgbClr val="00B050"/>
              </a:solidFill>
              <a:latin typeface="Times New Roman" panose="02020603050405020304" pitchFamily="18" charset="0"/>
              <a:cs typeface="Times New Roman" panose="02020603050405020304" pitchFamily="18" charset="0"/>
            </a:endParaRPr>
          </a:p>
          <a:p>
            <a:pPr algn="ctr">
              <a:spcBef>
                <a:spcPct val="0"/>
              </a:spcBef>
              <a:buClrTx/>
              <a:buFontTx/>
              <a:buNone/>
            </a:pPr>
            <a:r>
              <a:rPr lang="en-US" altLang="en-US" sz="2000" b="1" dirty="0" smtClean="0">
                <a:solidFill>
                  <a:srgbClr val="00B050"/>
                </a:solidFill>
                <a:latin typeface="Times New Roman" panose="02020603050405020304" pitchFamily="18" charset="0"/>
                <a:cs typeface="Times New Roman" panose="02020603050405020304" pitchFamily="18" charset="0"/>
              </a:rPr>
              <a:t>Department of </a:t>
            </a:r>
            <a:r>
              <a:rPr lang="en-US" altLang="en-US" sz="2000" b="1" dirty="0" smtClean="0">
                <a:solidFill>
                  <a:srgbClr val="00B050"/>
                </a:solidFill>
                <a:latin typeface="Times New Roman" panose="02020603050405020304" pitchFamily="18" charset="0"/>
                <a:cs typeface="Times New Roman" panose="02020603050405020304" pitchFamily="18" charset="0"/>
              </a:rPr>
              <a:t>Pathology and Poultry Disease/ </a:t>
            </a:r>
            <a:r>
              <a:rPr lang="en-US" altLang="en-US" sz="2000" b="1" dirty="0" smtClean="0">
                <a:solidFill>
                  <a:srgbClr val="00B050"/>
                </a:solidFill>
                <a:latin typeface="Times New Roman" panose="02020603050405020304" pitchFamily="18" charset="0"/>
                <a:cs typeface="Times New Roman" panose="02020603050405020304" pitchFamily="18" charset="0"/>
              </a:rPr>
              <a:t>Veterinary Medicine College</a:t>
            </a:r>
            <a:endParaRPr lang="en-US" altLang="en-US" b="1" dirty="0">
              <a:solidFill>
                <a:srgbClr val="00B050"/>
              </a:solidFill>
              <a:latin typeface="Times New Roman" panose="02020603050405020304" pitchFamily="18" charset="0"/>
              <a:cs typeface="Times New Roman" panose="02020603050405020304" pitchFamily="18" charset="0"/>
            </a:endParaRPr>
          </a:p>
          <a:p>
            <a:pPr algn="ctr">
              <a:spcBef>
                <a:spcPct val="0"/>
              </a:spcBef>
              <a:buClrTx/>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20488" name="Rectangle 13"/>
          <p:cNvSpPr>
            <a:spLocks noChangeArrowheads="1"/>
          </p:cNvSpPr>
          <p:nvPr/>
        </p:nvSpPr>
        <p:spPr bwMode="auto">
          <a:xfrm rot="10800000" flipV="1">
            <a:off x="2687782" y="3656822"/>
            <a:ext cx="6511635"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endParaRPr lang="en-US" altLang="en-US"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en-US" altLang="en-US"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en-US" altLang="en-US" sz="15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pPr>
            <a:r>
              <a:rPr lang="en-US" altLang="en-US" sz="1500" b="1" dirty="0" smtClean="0">
                <a:solidFill>
                  <a:schemeClr val="tx1"/>
                </a:solidFill>
                <a:latin typeface="Times New Roman" panose="02020603050405020304" pitchFamily="18" charset="0"/>
                <a:cs typeface="Times New Roman" panose="02020603050405020304" pitchFamily="18" charset="0"/>
              </a:rPr>
              <a:t> </a:t>
            </a:r>
            <a:endParaRPr lang="en-US" altLang="en-US" sz="15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en-US" altLang="en-US" sz="15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en-US" altLang="en-US" sz="15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en-US" altLang="en-US" sz="15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en-US" altLang="en-US" sz="15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en-US" altLang="en-US" sz="1500" b="1"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3206" y="2807855"/>
            <a:ext cx="3740727" cy="2927240"/>
          </a:xfrm>
          <a:prstGeom prst="rect">
            <a:avLst/>
          </a:prstGeom>
        </p:spPr>
      </p:pic>
    </p:spTree>
    <p:extLst>
      <p:ext uri="{BB962C8B-B14F-4D97-AF65-F5344CB8AC3E}">
        <p14:creationId xmlns:p14="http://schemas.microsoft.com/office/powerpoint/2010/main" val="4172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81000" y="1183589"/>
            <a:ext cx="11449049" cy="36625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1CADE4">
                    <a:lumMod val="75000"/>
                  </a:srgbClr>
                </a:solidFill>
                <a:effectLst/>
                <a:uLnTx/>
                <a:uFillTx/>
                <a:latin typeface="Times New Roman" panose="02020603050405020304" pitchFamily="18" charset="0"/>
                <a:cs typeface="Times New Roman" panose="02020603050405020304" pitchFamily="18" charset="0"/>
              </a:rPr>
              <a:t>Anaplasmosis</a:t>
            </a:r>
            <a:r>
              <a:rPr kumimoji="0" lang="en-US"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endParaRPr kumimoji="0" lang="en-US"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also known as yellow bag or yellow </a:t>
            </a:r>
            <a:r>
              <a:rPr kumimoji="0" lang="en-US"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fever</a:t>
            </a:r>
            <a:endParaRPr lang="en-US" sz="3200" kern="0" dirty="0">
              <a:solidFill>
                <a:sysClr val="windowText" lastClr="000000"/>
              </a:solidFill>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Is an </a:t>
            </a:r>
            <a:r>
              <a:rPr kumimoji="0" lang="en-US" sz="3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infectious parasitic disease of cattle caused by the microorganism </a:t>
            </a:r>
            <a:r>
              <a:rPr kumimoji="0" lang="en-US" sz="3200" b="0" i="1" u="none" strike="noStrike" kern="0" cap="none" spc="0" normalizeH="0" baseline="0" noProof="0" dirty="0">
                <a:ln>
                  <a:noFill/>
                </a:ln>
                <a:solidFill>
                  <a:srgbClr val="1CADE4">
                    <a:lumMod val="75000"/>
                  </a:srgbClr>
                </a:solidFill>
                <a:effectLst/>
                <a:uLnTx/>
                <a:uFillTx/>
                <a:latin typeface="Times New Roman" panose="02020603050405020304" pitchFamily="18" charset="0"/>
                <a:cs typeface="Times New Roman" panose="02020603050405020304" pitchFamily="18" charset="0"/>
              </a:rPr>
              <a:t>anaplasma </a:t>
            </a:r>
            <a:r>
              <a:rPr kumimoji="0" lang="en-US" sz="3200" b="0" i="1" u="none" strike="noStrike" kern="0" cap="none" spc="0" normalizeH="0" baseline="0" noProof="0" dirty="0" err="1">
                <a:ln>
                  <a:noFill/>
                </a:ln>
                <a:solidFill>
                  <a:srgbClr val="1CADE4">
                    <a:lumMod val="75000"/>
                  </a:srgbClr>
                </a:solidFill>
                <a:effectLst/>
                <a:uLnTx/>
                <a:uFillTx/>
                <a:latin typeface="Times New Roman" panose="02020603050405020304" pitchFamily="18" charset="0"/>
                <a:cs typeface="Times New Roman" panose="02020603050405020304" pitchFamily="18" charset="0"/>
              </a:rPr>
              <a:t>marginale</a:t>
            </a:r>
            <a:r>
              <a:rPr kumimoji="0" lang="en-US" sz="3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This parasite infects the red blood cells </a:t>
            </a:r>
            <a:r>
              <a:rPr kumimoji="0" lang="en-US"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and causing anemia.</a:t>
            </a:r>
            <a:endParaRPr kumimoji="0" lang="en-US" sz="3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70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tiology:-&#10;The causative agent is Anaplasma spp which&#10;is a host specific obligate intracellular(invade&#10;erethrocyte)&#10;Cattle..."/>
          <p:cNvPicPr>
            <a:picLocks noChangeAspect="1" noChangeArrowheads="1"/>
          </p:cNvPicPr>
          <p:nvPr/>
        </p:nvPicPr>
        <p:blipFill rotWithShape="1">
          <a:blip r:embed="rId2">
            <a:extLst>
              <a:ext uri="{28A0092B-C50C-407E-A947-70E740481C1C}">
                <a14:useLocalDpi xmlns:a14="http://schemas.microsoft.com/office/drawing/2010/main" val="0"/>
              </a:ext>
            </a:extLst>
          </a:blip>
          <a:srcRect b="45407"/>
          <a:stretch/>
        </p:blipFill>
        <p:spPr bwMode="auto">
          <a:xfrm>
            <a:off x="76198" y="68967"/>
            <a:ext cx="7138964" cy="2926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ource of infection&#10;Only infected Ticks.&#10;Transmition&#10;1-Ticks transmition (Boophilus, Hyalomma,&#10;Ixodes and Rhipicephalus).&#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097" y="1770767"/>
            <a:ext cx="6698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5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4314" t="16234" r="5077" b="3642"/>
          <a:stretch/>
        </p:blipFill>
        <p:spPr>
          <a:xfrm>
            <a:off x="1371591" y="139148"/>
            <a:ext cx="10054367" cy="6675120"/>
          </a:xfrm>
          <a:prstGeom prst="rect">
            <a:avLst/>
          </a:prstGeom>
        </p:spPr>
      </p:pic>
    </p:spTree>
    <p:extLst>
      <p:ext uri="{BB962C8B-B14F-4D97-AF65-F5344CB8AC3E}">
        <p14:creationId xmlns:p14="http://schemas.microsoft.com/office/powerpoint/2010/main" val="128491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1600" y="180622"/>
            <a:ext cx="11966222" cy="6575020"/>
          </a:xfrm>
        </p:spPr>
        <p:txBody>
          <a:bodyPr>
            <a:normAutofit/>
          </a:bodyPr>
          <a:lstStyle/>
          <a:p>
            <a:r>
              <a:rPr lang="en-US" sz="2800" dirty="0">
                <a:solidFill>
                  <a:schemeClr val="accent2"/>
                </a:solidFill>
                <a:latin typeface="Times New Roman" panose="02020603050405020304" pitchFamily="18" charset="0"/>
                <a:cs typeface="Times New Roman" panose="02020603050405020304" pitchFamily="18" charset="0"/>
              </a:rPr>
              <a:t> Clinical </a:t>
            </a:r>
            <a:r>
              <a:rPr lang="en-US" sz="2800" dirty="0" smtClean="0">
                <a:solidFill>
                  <a:schemeClr val="accent2"/>
                </a:solidFill>
                <a:latin typeface="Times New Roman" panose="02020603050405020304" pitchFamily="18" charset="0"/>
                <a:cs typeface="Times New Roman" panose="02020603050405020304" pitchFamily="18" charset="0"/>
              </a:rPr>
              <a:t>signs (acute form)</a:t>
            </a:r>
            <a:endParaRPr lang="en-US" sz="2800" dirty="0" smtClean="0">
              <a:solidFill>
                <a:schemeClr val="accent2"/>
              </a:solidFill>
              <a:latin typeface="Times New Roman" panose="02020603050405020304" pitchFamily="18" charset="0"/>
              <a:cs typeface="Times New Roman" panose="02020603050405020304" pitchFamily="18" charset="0"/>
            </a:endParaRPr>
          </a:p>
          <a:p>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increase in severity as the animal ages.  The first clinical sign is typically fever, ranging from 103</a:t>
            </a:r>
            <a:r>
              <a:rPr lang="en-US" sz="2800" baseline="30000" dirty="0">
                <a:solidFill>
                  <a:srgbClr val="000000"/>
                </a:solidFill>
                <a:latin typeface="Times New Roman" panose="02020603050405020304" pitchFamily="18" charset="0"/>
                <a:cs typeface="Times New Roman" panose="02020603050405020304" pitchFamily="18" charset="0"/>
              </a:rPr>
              <a:t>o </a:t>
            </a:r>
            <a:r>
              <a:rPr lang="en-US" sz="2800" dirty="0">
                <a:solidFill>
                  <a:srgbClr val="000000"/>
                </a:solidFill>
                <a:latin typeface="Times New Roman" panose="02020603050405020304" pitchFamily="18" charset="0"/>
                <a:cs typeface="Times New Roman" panose="02020603050405020304" pitchFamily="18" charset="0"/>
              </a:rPr>
              <a:t>F to 106</a:t>
            </a:r>
            <a:r>
              <a:rPr lang="en-US" sz="2800" baseline="30000" dirty="0">
                <a:solidFill>
                  <a:srgbClr val="000000"/>
                </a:solidFill>
                <a:latin typeface="Times New Roman" panose="02020603050405020304" pitchFamily="18" charset="0"/>
                <a:cs typeface="Times New Roman" panose="02020603050405020304" pitchFamily="18" charset="0"/>
              </a:rPr>
              <a:t>o </a:t>
            </a:r>
            <a:r>
              <a:rPr lang="en-US" sz="2800" dirty="0">
                <a:solidFill>
                  <a:srgbClr val="000000"/>
                </a:solidFill>
                <a:latin typeface="Times New Roman" panose="02020603050405020304" pitchFamily="18" charset="0"/>
                <a:cs typeface="Times New Roman" panose="02020603050405020304" pitchFamily="18" charset="0"/>
              </a:rPr>
              <a:t>F and lasting 12-24 hours.  </a:t>
            </a:r>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r>
              <a:rPr lang="en-US" sz="2800" dirty="0" smtClean="0">
                <a:solidFill>
                  <a:srgbClr val="000000"/>
                </a:solidFill>
                <a:latin typeface="Times New Roman" panose="02020603050405020304" pitchFamily="18" charset="0"/>
                <a:cs typeface="Times New Roman" panose="02020603050405020304" pitchFamily="18" charset="0"/>
              </a:rPr>
              <a:t>Most </a:t>
            </a:r>
            <a:r>
              <a:rPr lang="en-US" sz="2800" dirty="0">
                <a:solidFill>
                  <a:srgbClr val="000000"/>
                </a:solidFill>
                <a:latin typeface="Times New Roman" panose="02020603050405020304" pitchFamily="18" charset="0"/>
                <a:cs typeface="Times New Roman" panose="02020603050405020304" pitchFamily="18" charset="0"/>
              </a:rPr>
              <a:t>other clinical signs are manifestations of acute anemia, including mucosal pallor, muscle weakness, tachycardia, tachypnea, exercise intolerance, and behavioral changes.  Additional signs that may be present include depression, </a:t>
            </a:r>
            <a:r>
              <a:rPr lang="en-US" sz="2800" dirty="0" smtClean="0">
                <a:solidFill>
                  <a:srgbClr val="000000"/>
                </a:solidFill>
                <a:latin typeface="Times New Roman" panose="02020603050405020304" pitchFamily="18" charset="0"/>
                <a:cs typeface="Times New Roman" panose="02020603050405020304" pitchFamily="18" charset="0"/>
              </a:rPr>
              <a:t>anorexia, </a:t>
            </a:r>
            <a:r>
              <a:rPr lang="en-US" sz="2800" dirty="0">
                <a:solidFill>
                  <a:srgbClr val="000000"/>
                </a:solidFill>
                <a:latin typeface="Times New Roman" panose="02020603050405020304" pitchFamily="18" charset="0"/>
                <a:cs typeface="Times New Roman" panose="02020603050405020304" pitchFamily="18" charset="0"/>
              </a:rPr>
              <a:t>dehydration, constipation, and frequent urination with dark yellow urine</a:t>
            </a:r>
            <a:r>
              <a:rPr lang="en-US" sz="2800" dirty="0" smtClean="0">
                <a:solidFill>
                  <a:srgbClr val="000000"/>
                </a:solidFill>
                <a:latin typeface="Times New Roman" panose="02020603050405020304" pitchFamily="18" charset="0"/>
                <a:cs typeface="Times New Roman" panose="02020603050405020304" pitchFamily="18" charset="0"/>
              </a:rPr>
              <a:t>.</a:t>
            </a:r>
          </a:p>
          <a:p>
            <a:r>
              <a:rPr lang="en-US" sz="2800" dirty="0">
                <a:solidFill>
                  <a:srgbClr val="000000"/>
                </a:solidFill>
                <a:latin typeface="Times New Roman" panose="02020603050405020304" pitchFamily="18" charset="0"/>
                <a:cs typeface="Times New Roman" panose="02020603050405020304" pitchFamily="18" charset="0"/>
              </a:rPr>
              <a:t> </a:t>
            </a:r>
            <a:endParaRPr lang="en-US" sz="2800" dirty="0" smtClean="0">
              <a:solidFill>
                <a:srgbClr val="000000"/>
              </a:solidFill>
              <a:latin typeface="Times New Roman" panose="02020603050405020304" pitchFamily="18" charset="0"/>
              <a:cs typeface="Times New Roman" panose="02020603050405020304" pitchFamily="18" charset="0"/>
            </a:endParaRPr>
          </a:p>
          <a:p>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Hemoglobinuria does not occur because the anemia results from the destruction of parasitized erythrocytes in the spleen, not from intravascular hemolysis.  Jaundice and weight loss may occur later in the disease.  Milk production declines rapidly in dairy cows.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48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159026" y="952500"/>
            <a:ext cx="11905974" cy="534839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smtClean="0">
                <a:solidFill>
                  <a:srgbClr val="00B0F0"/>
                </a:solidFill>
                <a:latin typeface="Times New Roman" panose="02020603050405020304" pitchFamily="18" charset="0"/>
                <a:cs typeface="Times New Roman" panose="02020603050405020304" pitchFamily="18" charset="0"/>
              </a:rPr>
              <a:t>Chronic form</a:t>
            </a:r>
          </a:p>
          <a:p>
            <a:r>
              <a:rPr lang="en-US"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Anaplasmosis is </a:t>
            </a:r>
            <a:r>
              <a:rPr lang="en-US" sz="4000" dirty="0" smtClean="0">
                <a:latin typeface="Times New Roman" panose="02020603050405020304" pitchFamily="18" charset="0"/>
                <a:cs typeface="Times New Roman" panose="02020603050405020304" pitchFamily="18" charset="0"/>
              </a:rPr>
              <a:t>manifested by slow recovery following acute disease, and it may persist for a period of between two weeks and three months. It is characterized by poor appetite, loss of weight and varying degrees of dehydration, </a:t>
            </a:r>
            <a:r>
              <a:rPr lang="en-US" sz="4000" dirty="0" smtClean="0">
                <a:latin typeface="Times New Roman" panose="02020603050405020304" pitchFamily="18" charset="0"/>
                <a:cs typeface="Times New Roman" panose="02020603050405020304" pitchFamily="18" charset="0"/>
              </a:rPr>
              <a:t>anemia </a:t>
            </a:r>
            <a:r>
              <a:rPr lang="en-US" sz="4000" dirty="0" smtClean="0">
                <a:latin typeface="Times New Roman" panose="02020603050405020304" pitchFamily="18" charset="0"/>
                <a:cs typeface="Times New Roman" panose="02020603050405020304" pitchFamily="18" charset="0"/>
              </a:rPr>
              <a:t>and icterus which are usually milder than in the acute disease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66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522513" y="11430"/>
            <a:ext cx="11222175" cy="684657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600" b="0" i="0" u="none" strike="noStrike" kern="1200" cap="none" spc="0" normalizeH="0" noProof="0" dirty="0" smtClean="0">
                <a:ln w="0"/>
                <a:solidFill>
                  <a:srgbClr val="1CADE4"/>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Lesions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are typical of those found in animals with anemia due to </a:t>
            </a:r>
            <a:r>
              <a:rPr kumimoji="0" lang="en-US" sz="28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erythrophagocytosis</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a:buClr>
                <a:srgbClr val="1CADE4"/>
              </a:buClr>
              <a:defRPr/>
            </a:pP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carcasses of cattle that die from anaplasmosis are generally markedly anemic and jaundiced. </a:t>
            </a:r>
            <a:endPar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a:buClr>
                <a:srgbClr val="1CADE4"/>
              </a:buClr>
              <a:defRPr/>
            </a:pP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Blood </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is thin and watery. The spleen is characteristically enlarged and soft, with prominent follicles.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liver may be mottled and yellow-orange. The gallbladder is often distended and contains thick brown or green bile. Hepatic and </a:t>
            </a:r>
            <a:r>
              <a:rPr kumimoji="0" lang="en-US" sz="28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mediastinal</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lymph nodes appear brown.</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There are serous effusions in body cavities, pulmonary edema, petechial hemorrhages in the </a:t>
            </a:r>
            <a:r>
              <a:rPr kumimoji="0" lang="en-US" sz="28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epi</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and </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endocardium.</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lang="en-US" sz="2800" dirty="0" smtClean="0">
                <a:solidFill>
                  <a:srgbClr val="000000"/>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often </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evidence of severe GI stasis. Widespread phagocytosis of erythrocytes is evident on microscopic examination of the </a:t>
            </a:r>
            <a:r>
              <a:rPr kumimoji="0" lang="en-US" sz="28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reticuloendothelial</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organs. </a:t>
            </a:r>
            <a:endParaRPr kumimoji="0" lang="en-US" sz="2800" b="0" i="0" u="none" strike="noStrike" kern="1200" cap="none" spc="0" normalizeH="0" noProof="0" dirty="0">
              <a:ln>
                <a:noFill/>
              </a:ln>
              <a:solidFill>
                <a:sysClr val="windowText" lastClr="000000">
                  <a:lumMod val="75000"/>
                  <a:lumOff val="25000"/>
                </a:sys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396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097280" y="2594904"/>
            <a:ext cx="10058400" cy="241199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smtClean="0">
                <a:ln>
                  <a:noFill/>
                </a:ln>
                <a:solidFill>
                  <a:srgbClr val="C00000"/>
                </a:solidFill>
                <a:effectLst/>
                <a:uLnTx/>
                <a:uFillTx/>
                <a:latin typeface="Arial Narrow" panose="020B0606020202030204" pitchFamily="34" charset="0"/>
                <a:ea typeface="+mj-ea"/>
                <a:cs typeface="+mj-cs"/>
              </a:rPr>
              <a:t>Bovine Babesiosis</a:t>
            </a:r>
            <a:br>
              <a:rPr kumimoji="0" lang="en-US" sz="4800" b="1" i="0" u="none" strike="noStrike" kern="1200" cap="none" spc="-50" normalizeH="0" baseline="0" noProof="0" smtClean="0">
                <a:ln>
                  <a:noFill/>
                </a:ln>
                <a:solidFill>
                  <a:srgbClr val="C00000"/>
                </a:solidFill>
                <a:effectLst/>
                <a:uLnTx/>
                <a:uFillTx/>
                <a:latin typeface="Arial Narrow" panose="020B0606020202030204" pitchFamily="34" charset="0"/>
                <a:ea typeface="+mj-ea"/>
                <a:cs typeface="+mj-cs"/>
              </a:rPr>
            </a:br>
            <a:r>
              <a:rPr kumimoji="0" lang="en-US" sz="4800" b="0" i="0" u="none" strike="noStrike" kern="1200" cap="none" spc="-50" normalizeH="0" baseline="0" noProof="0" smtClean="0">
                <a:ln>
                  <a:noFill/>
                </a:ln>
                <a:solidFill>
                  <a:sysClr val="windowText" lastClr="000000">
                    <a:lumMod val="75000"/>
                    <a:lumOff val="25000"/>
                  </a:sysClr>
                </a:solidFill>
                <a:effectLst/>
                <a:uLnTx/>
                <a:uFillTx/>
                <a:latin typeface="Calibri Light"/>
                <a:ea typeface="+mj-ea"/>
                <a:cs typeface="+mj-cs"/>
              </a:rPr>
              <a:t>or red water is a tick-borne disease </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Calibri Light"/>
              <a:ea typeface="+mj-ea"/>
              <a:cs typeface="+mj-cs"/>
            </a:endParaRPr>
          </a:p>
        </p:txBody>
      </p:sp>
    </p:spTree>
    <p:extLst>
      <p:ext uri="{BB962C8B-B14F-4D97-AF65-F5344CB8AC3E}">
        <p14:creationId xmlns:p14="http://schemas.microsoft.com/office/powerpoint/2010/main" val="159134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234176" y="211873"/>
            <a:ext cx="11479065" cy="6088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Times New Roman" panose="02020603050405020304" pitchFamily="18" charset="0"/>
                <a:ea typeface="+mn-ea"/>
                <a:cs typeface="Times New Roman" panose="02020603050405020304" pitchFamily="18" charset="0"/>
              </a:rPr>
              <a:t>Etiology : </a:t>
            </a:r>
            <a:endPar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 </a:t>
            </a:r>
            <a:r>
              <a:rPr kumimoji="0" lang="en-US" sz="3200" b="0" i="0" u="none" strike="noStrike" kern="1200" cap="none" spc="0" normalizeH="0" baseline="0" noProof="0" dirty="0" err="1" smtClean="0">
                <a:ln>
                  <a:noFill/>
                </a:ln>
                <a:solidFill>
                  <a:sysClr val="windowText" lastClr="000000">
                    <a:lumMod val="75000"/>
                    <a:lumOff val="25000"/>
                  </a:sysClr>
                </a:solidFill>
                <a:effectLst/>
                <a:uLnTx/>
                <a:uFillTx/>
                <a:latin typeface="Calibri"/>
                <a:ea typeface="+mn-ea"/>
              </a:rPr>
              <a:t>Babesia</a:t>
            </a: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 </a:t>
            </a:r>
            <a:r>
              <a:rPr kumimoji="0" lang="en-US" sz="3200" b="0" i="0" u="none" strike="noStrike" kern="1200" cap="none" spc="0" normalizeH="0" baseline="0" noProof="0" dirty="0" err="1" smtClean="0">
                <a:ln>
                  <a:noFill/>
                </a:ln>
                <a:solidFill>
                  <a:sysClr val="windowText" lastClr="000000">
                    <a:lumMod val="75000"/>
                    <a:lumOff val="25000"/>
                  </a:sysClr>
                </a:solidFill>
                <a:effectLst/>
                <a:uLnTx/>
                <a:uFillTx/>
                <a:latin typeface="Calibri"/>
                <a:ea typeface="+mn-ea"/>
              </a:rPr>
              <a:t>bovis</a:t>
            </a: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 which causes Asiatic red water,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 </a:t>
            </a:r>
            <a:r>
              <a:rPr kumimoji="0" lang="en-US" sz="3200" b="0" i="0" u="none" strike="noStrike" kern="1200" cap="none" spc="0" normalizeH="0" baseline="0" noProof="0" dirty="0" err="1" smtClean="0">
                <a:ln>
                  <a:noFill/>
                </a:ln>
                <a:solidFill>
                  <a:sysClr val="windowText" lastClr="000000">
                    <a:lumMod val="75000"/>
                    <a:lumOff val="25000"/>
                  </a:sysClr>
                </a:solidFill>
                <a:effectLst/>
                <a:uLnTx/>
                <a:uFillTx/>
                <a:latin typeface="Calibri"/>
                <a:ea typeface="+mn-ea"/>
              </a:rPr>
              <a:t>Babesia</a:t>
            </a: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 </a:t>
            </a:r>
            <a:r>
              <a:rPr kumimoji="0" lang="en-US" sz="3200" b="0" i="0" u="none" strike="noStrike" kern="1200" cap="none" spc="0" normalizeH="0" baseline="0" noProof="0" dirty="0" err="1" smtClean="0">
                <a:ln>
                  <a:noFill/>
                </a:ln>
                <a:solidFill>
                  <a:sysClr val="windowText" lastClr="000000">
                    <a:lumMod val="75000"/>
                    <a:lumOff val="25000"/>
                  </a:sysClr>
                </a:solidFill>
                <a:effectLst/>
                <a:uLnTx/>
                <a:uFillTx/>
                <a:latin typeface="Calibri"/>
                <a:ea typeface="+mn-ea"/>
              </a:rPr>
              <a:t>bigemina</a:t>
            </a: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 which causes African red water.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a:t>
            </a:r>
            <a:r>
              <a:rPr kumimoji="0" lang="en-US" sz="3200" b="0" i="0" u="none" strike="noStrike" kern="1200" cap="none" spc="0" normalizeH="0" baseline="0" noProof="0" dirty="0" err="1" smtClean="0">
                <a:ln>
                  <a:noFill/>
                </a:ln>
                <a:solidFill>
                  <a:sysClr val="windowText" lastClr="000000">
                    <a:lumMod val="75000"/>
                    <a:lumOff val="25000"/>
                  </a:sysClr>
                </a:solidFill>
                <a:effectLst/>
                <a:uLnTx/>
                <a:uFillTx/>
                <a:latin typeface="Calibri"/>
                <a:ea typeface="+mn-ea"/>
              </a:rPr>
              <a:t>Babesia</a:t>
            </a: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 </a:t>
            </a:r>
            <a:r>
              <a:rPr kumimoji="0" lang="en-US" sz="3200" b="0" i="0" u="none" strike="noStrike" kern="1200" cap="none" spc="0" normalizeH="0" baseline="0" noProof="0" dirty="0" err="1" smtClean="0">
                <a:ln>
                  <a:noFill/>
                </a:ln>
                <a:solidFill>
                  <a:sysClr val="windowText" lastClr="000000">
                    <a:lumMod val="75000"/>
                    <a:lumOff val="25000"/>
                  </a:sysClr>
                </a:solidFill>
                <a:effectLst/>
                <a:uLnTx/>
                <a:uFillTx/>
                <a:latin typeface="Calibri"/>
                <a:ea typeface="+mn-ea"/>
              </a:rPr>
              <a:t>divergens</a:t>
            </a:r>
            <a:r>
              <a:rPr kumimoji="0" lang="en-US" sz="3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n-ea"/>
              </a:rPr>
              <a:t> causes an economically important disease</a:t>
            </a:r>
            <a:endParaRPr kumimoji="0" lang="en-US" sz="3200" b="0" i="0" u="none" strike="noStrike" kern="1200" cap="none" spc="0" normalizeH="0" baseline="0" noProof="0" dirty="0">
              <a:ln>
                <a:noFill/>
              </a:ln>
              <a:solidFill>
                <a:sysClr val="windowText" lastClr="000000">
                  <a:lumMod val="75000"/>
                  <a:lumOff val="25000"/>
                </a:sysClr>
              </a:solidFill>
              <a:effectLst/>
              <a:uLnTx/>
              <a:uFillTx/>
              <a:latin typeface="Calibri"/>
              <a:ea typeface="+mn-ea"/>
            </a:endParaRPr>
          </a:p>
        </p:txBody>
      </p:sp>
      <p:pic>
        <p:nvPicPr>
          <p:cNvPr id="3" name="صورة 2"/>
          <p:cNvPicPr>
            <a:picLocks noChangeAspect="1"/>
          </p:cNvPicPr>
          <p:nvPr/>
        </p:nvPicPr>
        <p:blipFill>
          <a:blip r:embed="rId2"/>
          <a:stretch>
            <a:fillRect/>
          </a:stretch>
        </p:blipFill>
        <p:spPr>
          <a:xfrm>
            <a:off x="681905" y="3014971"/>
            <a:ext cx="3289968" cy="2197641"/>
          </a:xfrm>
          <a:prstGeom prst="rect">
            <a:avLst/>
          </a:prstGeom>
        </p:spPr>
      </p:pic>
      <p:pic>
        <p:nvPicPr>
          <p:cNvPr id="4" name="صورة 3"/>
          <p:cNvPicPr>
            <a:picLocks noChangeAspect="1"/>
          </p:cNvPicPr>
          <p:nvPr/>
        </p:nvPicPr>
        <p:blipFill>
          <a:blip r:embed="rId3"/>
          <a:stretch>
            <a:fillRect/>
          </a:stretch>
        </p:blipFill>
        <p:spPr>
          <a:xfrm>
            <a:off x="7983027" y="2919721"/>
            <a:ext cx="3002797" cy="2286000"/>
          </a:xfrm>
          <a:prstGeom prst="rect">
            <a:avLst/>
          </a:prstGeom>
        </p:spPr>
      </p:pic>
      <p:sp>
        <p:nvSpPr>
          <p:cNvPr id="5" name="مربع نص 4"/>
          <p:cNvSpPr txBox="1"/>
          <p:nvPr/>
        </p:nvSpPr>
        <p:spPr>
          <a:xfrm>
            <a:off x="7983027" y="5163016"/>
            <a:ext cx="373021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Blood smear showing </a:t>
            </a:r>
            <a:r>
              <a:rPr kumimoji="0" lang="en-US" b="1" i="1"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Babesia </a:t>
            </a:r>
            <a:r>
              <a:rPr kumimoji="0" lang="en-US" b="1" i="1"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bovis</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Note round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trophozoites</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(bottom right) </a:t>
            </a:r>
            <a:endParaRPr kumimoji="0" lang="en-US"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 name="مربع نص 5"/>
          <p:cNvSpPr txBox="1"/>
          <p:nvPr/>
        </p:nvSpPr>
        <p:spPr>
          <a:xfrm>
            <a:off x="350640" y="5163016"/>
            <a:ext cx="431057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Blood smear showing </a:t>
            </a:r>
            <a:r>
              <a:rPr kumimoji="0" lang="en-US" sz="2000" b="1" i="1"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Babesia </a:t>
            </a:r>
            <a:r>
              <a:rPr kumimoji="0" lang="en-US" sz="2000" b="1" i="1"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bigemina</a:t>
            </a:r>
            <a:r>
              <a:rPr kumimoji="0" lang="en-US" sz="2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Note large, round </a:t>
            </a:r>
            <a:r>
              <a:rPr kumimoji="0" lang="en-US" sz="2000"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trophozoite</a:t>
            </a:r>
            <a:r>
              <a:rPr kumimoji="0" lang="en-US" sz="2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(left) </a:t>
            </a:r>
            <a:endParaRPr kumimoji="0" lang="en-US"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55501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211873" y="1356932"/>
            <a:ext cx="11775688" cy="53897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smtClean="0">
                <a:ln>
                  <a:noFill/>
                </a:ln>
                <a:solidFill>
                  <a:sysClr val="windowText" lastClr="000000">
                    <a:lumMod val="75000"/>
                    <a:lumOff val="25000"/>
                  </a:sysClr>
                </a:solidFill>
                <a:effectLst/>
                <a:uLnTx/>
                <a:uFillTx/>
                <a:latin typeface="Times New Roman" pitchFamily="18" charset="0"/>
                <a:cs typeface="Times New Roman" pitchFamily="18" charset="0"/>
              </a:rPr>
              <a:t>1. </a:t>
            </a: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The primary mechanism is intravascular haemolysis (leading to haemoglobinaemia and haemoglobinuria), resulting in anaemia, hypoxia and secondary inflammatory lesions in various organs, especially liver and kidneys.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2. The secondary mechanism is electrolyte imbalances, complement activation, coagulation disorders and release of pharmacologically active substances.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3. Centrilobular liver degeneration and degeneration of kidney tubule epithelium are caused by hypoxia and possibly by immunopathologic reactions.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4. Damage to kidney tubule epithelium impairs ion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exchange, resulting in H+ retention (leading to acidosis).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Times New Roman" pitchFamily="18" charset="0"/>
              <a:cs typeface="Times New Roman" pitchFamily="18" charset="0"/>
            </a:endParaRPr>
          </a:p>
        </p:txBody>
      </p:sp>
      <p:sp>
        <p:nvSpPr>
          <p:cNvPr id="3" name="عنوان 1"/>
          <p:cNvSpPr txBox="1">
            <a:spLocks/>
          </p:cNvSpPr>
          <p:nvPr/>
        </p:nvSpPr>
        <p:spPr>
          <a:xfrm>
            <a:off x="134756" y="-2995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smtClean="0">
                <a:ln>
                  <a:noFill/>
                </a:ln>
                <a:solidFill>
                  <a:schemeClr val="accent2"/>
                </a:solidFill>
                <a:effectLst/>
                <a:uLnTx/>
                <a:uFillTx/>
                <a:latin typeface="Calibri Light"/>
                <a:ea typeface="+mj-ea"/>
                <a:cs typeface="+mj-cs"/>
              </a:rPr>
              <a:t>PATHOGENESIS</a:t>
            </a:r>
            <a:endParaRPr kumimoji="0" lang="en-US" sz="4800" b="1" i="0" u="none" strike="noStrike" kern="1200" cap="none" spc="-50" normalizeH="0" baseline="0" noProof="0" dirty="0">
              <a:ln>
                <a:noFill/>
              </a:ln>
              <a:solidFill>
                <a:schemeClr val="accent2"/>
              </a:solidFill>
              <a:effectLst/>
              <a:uLnTx/>
              <a:uFillTx/>
              <a:latin typeface="Calibri Light"/>
              <a:ea typeface="+mj-ea"/>
              <a:cs typeface="+mj-cs"/>
            </a:endParaRPr>
          </a:p>
        </p:txBody>
      </p:sp>
    </p:spTree>
    <p:extLst>
      <p:ext uri="{BB962C8B-B14F-4D97-AF65-F5344CB8AC3E}">
        <p14:creationId xmlns:p14="http://schemas.microsoft.com/office/powerpoint/2010/main" val="5208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252663" y="1392655"/>
            <a:ext cx="11634537" cy="528186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1. In natural infections, incubation periods usually vary from 8 to 15 days.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2. In acute manifestations, fever (&gt;40°C) is usually present for several days before the onset of other clinical signs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3. in appetence, depression, weakness and reluctance to move.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Haemoglubinuria</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is often present especially in B.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bigemina</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infections (hence the common name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redwater</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4.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Anaemia</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and icterus are especially obvious.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Diarrhoea</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is common and pregnant cows may abort.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5. Cerebral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babesiosis</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which occasionally develops in B.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bovis</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infections, is manifested by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hyperaesthesia</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nystagmus</a:t>
            </a: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circling, head pressing, aggression, convulsions and paralysis</a:t>
            </a:r>
            <a:endParaRPr kumimoji="0" lang="en-US" sz="28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3" name="عنوان 1"/>
          <p:cNvSpPr txBox="1">
            <a:spLocks/>
          </p:cNvSpPr>
          <p:nvPr/>
        </p:nvSpPr>
        <p:spPr>
          <a:xfrm>
            <a:off x="74596" y="-483421"/>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smtClean="0">
                <a:ln>
                  <a:noFill/>
                </a:ln>
                <a:solidFill>
                  <a:schemeClr val="accent2"/>
                </a:solidFill>
                <a:effectLst/>
                <a:uLnTx/>
                <a:uFillTx/>
                <a:latin typeface="Arial" panose="020B0604020202020204" pitchFamily="34" charset="0"/>
                <a:ea typeface="+mj-ea"/>
                <a:cs typeface="+mj-cs"/>
              </a:rPr>
              <a:t>Clinical signs </a:t>
            </a:r>
            <a:endParaRPr kumimoji="0" lang="en-US" sz="4800" b="0" i="0" u="none" strike="noStrike" kern="1200" cap="none" spc="-50" normalizeH="0" baseline="0" noProof="0" dirty="0">
              <a:ln>
                <a:noFill/>
              </a:ln>
              <a:solidFill>
                <a:schemeClr val="accent2"/>
              </a:solidFill>
              <a:effectLst/>
              <a:uLnTx/>
              <a:uFillTx/>
              <a:latin typeface="Calibri Light"/>
              <a:ea typeface="+mj-ea"/>
              <a:cs typeface="+mj-cs"/>
            </a:endParaRPr>
          </a:p>
        </p:txBody>
      </p:sp>
    </p:spTree>
    <p:extLst>
      <p:ext uri="{BB962C8B-B14F-4D97-AF65-F5344CB8AC3E}">
        <p14:creationId xmlns:p14="http://schemas.microsoft.com/office/powerpoint/2010/main" val="119465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9786" y="214291"/>
            <a:ext cx="7715304" cy="830997"/>
          </a:xfrm>
          <a:prstGeom prst="rect">
            <a:avLst/>
          </a:prstGeom>
        </p:spPr>
        <p:txBody>
          <a:bodyPr wrap="square">
            <a:spAutoFit/>
          </a:bodyPr>
          <a:lstStyle/>
          <a:p>
            <a:pPr algn="ctr"/>
            <a:r>
              <a:rPr lang="en-US" sz="4800" b="1" dirty="0">
                <a:solidFill>
                  <a:srgbClr val="7030A0"/>
                </a:solidFill>
                <a:latin typeface="Times New Roman" pitchFamily="18" charset="0"/>
                <a:cs typeface="Times New Roman" pitchFamily="18" charset="0"/>
              </a:rPr>
              <a:t>INRTODUCTION</a:t>
            </a:r>
            <a:endParaRPr lang="en-IN" sz="4800" dirty="0">
              <a:solidFill>
                <a:srgbClr val="7030A0"/>
              </a:solidFill>
            </a:endParaRPr>
          </a:p>
        </p:txBody>
      </p:sp>
      <p:sp>
        <p:nvSpPr>
          <p:cNvPr id="2" name="مستطيل 1"/>
          <p:cNvSpPr/>
          <p:nvPr/>
        </p:nvSpPr>
        <p:spPr>
          <a:xfrm>
            <a:off x="1330035" y="1720839"/>
            <a:ext cx="9975273" cy="3539430"/>
          </a:xfrm>
          <a:prstGeom prst="rect">
            <a:avLst/>
          </a:prstGeom>
        </p:spPr>
        <p:txBody>
          <a:bodyPr wrap="square">
            <a:spAutoFit/>
          </a:bodyPr>
          <a:lstStyle/>
          <a:p>
            <a:pPr marL="342900" lvl="8" indent="-342900" algn="just">
              <a:lnSpc>
                <a:spcPct val="100000"/>
              </a:lnSpc>
              <a:buFont typeface="Wingdings"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Bovine </a:t>
            </a:r>
            <a:r>
              <a:rPr lang="en-US" sz="3200" dirty="0" err="1">
                <a:solidFill>
                  <a:srgbClr val="002060"/>
                </a:solidFill>
                <a:latin typeface="Times New Roman" panose="02020603050405020304" pitchFamily="18" charset="0"/>
                <a:cs typeface="Times New Roman" panose="02020603050405020304" pitchFamily="18" charset="0"/>
              </a:rPr>
              <a:t>theileriosis</a:t>
            </a:r>
            <a:r>
              <a:rPr lang="en-US" sz="3200" dirty="0">
                <a:solidFill>
                  <a:srgbClr val="002060"/>
                </a:solidFill>
                <a:latin typeface="Times New Roman" panose="02020603050405020304" pitchFamily="18" charset="0"/>
                <a:cs typeface="Times New Roman" panose="02020603050405020304" pitchFamily="18" charset="0"/>
              </a:rPr>
              <a:t> is a tick born </a:t>
            </a:r>
            <a:r>
              <a:rPr lang="en-US" sz="3200" dirty="0" err="1">
                <a:solidFill>
                  <a:srgbClr val="002060"/>
                </a:solidFill>
                <a:latin typeface="Times New Roman" panose="02020603050405020304" pitchFamily="18" charset="0"/>
                <a:cs typeface="Times New Roman" panose="02020603050405020304" pitchFamily="18" charset="0"/>
              </a:rPr>
              <a:t>haemoprotozoan</a:t>
            </a:r>
            <a:r>
              <a:rPr lang="en-US" sz="3200" dirty="0">
                <a:solidFill>
                  <a:srgbClr val="002060"/>
                </a:solidFill>
                <a:latin typeface="Times New Roman" panose="02020603050405020304" pitchFamily="18" charset="0"/>
                <a:cs typeface="Times New Roman" panose="02020603050405020304" pitchFamily="18" charset="0"/>
              </a:rPr>
              <a:t> disease</a:t>
            </a:r>
          </a:p>
          <a:p>
            <a:pPr marL="0" lvl="8" indent="0" algn="just">
              <a:lnSpc>
                <a:spcPct val="100000"/>
              </a:lnSpc>
              <a:buNone/>
            </a:pPr>
            <a:endParaRPr lang="en-US" sz="3200" dirty="0">
              <a:solidFill>
                <a:srgbClr val="002060"/>
              </a:solidFill>
              <a:latin typeface="Times New Roman" panose="02020603050405020304" pitchFamily="18" charset="0"/>
              <a:cs typeface="Times New Roman" panose="02020603050405020304" pitchFamily="18" charset="0"/>
            </a:endParaRPr>
          </a:p>
          <a:p>
            <a:pPr algn="just">
              <a:lnSpc>
                <a:spcPct val="100000"/>
              </a:lnSpc>
              <a:buFont typeface="Wingdings"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It causes huge economic losses due to high incidence, mortality, </a:t>
            </a:r>
            <a:r>
              <a:rPr lang="en-IN" sz="3200" dirty="0">
                <a:solidFill>
                  <a:srgbClr val="002060"/>
                </a:solidFill>
                <a:latin typeface="Times New Roman" panose="02020603050405020304" pitchFamily="18" charset="0"/>
                <a:cs typeface="Times New Roman" panose="02020603050405020304" pitchFamily="18" charset="0"/>
              </a:rPr>
              <a:t>w</a:t>
            </a:r>
            <a:r>
              <a:rPr lang="en-US" sz="3200" dirty="0">
                <a:solidFill>
                  <a:srgbClr val="002060"/>
                </a:solidFill>
                <a:latin typeface="Times New Roman" panose="02020603050405020304" pitchFamily="18" charset="0"/>
                <a:cs typeface="Times New Roman" panose="02020603050405020304" pitchFamily="18" charset="0"/>
              </a:rPr>
              <a:t>eight losses, abortion and reduced milk yield</a:t>
            </a:r>
            <a:r>
              <a:rPr lang="en-IN" sz="3200" dirty="0">
                <a:solidFill>
                  <a:srgbClr val="002060"/>
                </a:solidFill>
                <a:latin typeface="Times New Roman" panose="02020603050405020304" pitchFamily="18" charset="0"/>
                <a:cs typeface="Times New Roman" panose="02020603050405020304" pitchFamily="18" charset="0"/>
              </a:rPr>
              <a:t> </a:t>
            </a:r>
          </a:p>
          <a:p>
            <a:pPr algn="just"/>
            <a:endParaRPr lang="en-US" sz="3200" dirty="0">
              <a:solidFill>
                <a:srgbClr val="002060"/>
              </a:solidFill>
              <a:latin typeface="Times New Roman" panose="02020603050405020304" pitchFamily="18" charset="0"/>
              <a:cs typeface="Times New Roman" panose="02020603050405020304" pitchFamily="18" charset="0"/>
            </a:endParaRPr>
          </a:p>
          <a:p>
            <a:pPr algn="just">
              <a:lnSpc>
                <a:spcPct val="100000"/>
              </a:lnSpc>
              <a:buFont typeface="Wingdings" pitchFamily="2" charset="2"/>
              <a:buChar char="v"/>
            </a:pPr>
            <a:r>
              <a:rPr lang="en-IN" sz="3200" dirty="0">
                <a:solidFill>
                  <a:srgbClr val="002060"/>
                </a:solidFill>
                <a:latin typeface="Times New Roman" panose="02020603050405020304" pitchFamily="18" charset="0"/>
                <a:cs typeface="Times New Roman" panose="02020603050405020304" pitchFamily="18" charset="0"/>
              </a:rPr>
              <a:t>  It is characterized by fever, </a:t>
            </a:r>
            <a:r>
              <a:rPr lang="en-IN" sz="3200" dirty="0" err="1">
                <a:solidFill>
                  <a:srgbClr val="002060"/>
                </a:solidFill>
                <a:latin typeface="Times New Roman" panose="02020603050405020304" pitchFamily="18" charset="0"/>
                <a:cs typeface="Times New Roman" panose="02020603050405020304" pitchFamily="18" charset="0"/>
              </a:rPr>
              <a:t>anemia</a:t>
            </a:r>
            <a:r>
              <a:rPr lang="en-IN" sz="3200" dirty="0">
                <a:solidFill>
                  <a:srgbClr val="002060"/>
                </a:solidFill>
                <a:latin typeface="Times New Roman" panose="02020603050405020304" pitchFamily="18" charset="0"/>
                <a:cs typeface="Times New Roman" panose="02020603050405020304" pitchFamily="18" charset="0"/>
              </a:rPr>
              <a:t> along with respiratory and digestive disorders</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580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327259" y="1087651"/>
            <a:ext cx="11571973" cy="52409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smtClean="0">
                <a:ln>
                  <a:noFill/>
                </a:ln>
                <a:solidFill>
                  <a:sysClr val="windowText" lastClr="000000">
                    <a:lumMod val="75000"/>
                    <a:lumOff val="25000"/>
                  </a:sysClr>
                </a:solidFill>
                <a:effectLst/>
                <a:uLnTx/>
                <a:uFillTx/>
                <a:latin typeface="Calibri"/>
                <a:ea typeface="+mn-ea"/>
                <a:cs typeface="+mn-cs"/>
              </a:rPr>
              <a:t>1. </a:t>
            </a: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babesiosis is characterised by light red, watery blood and the mucous membranes and carcase are paler than normal (these changes are due to anaemia). In many cases this pallor may be masked by icterus .</a:t>
            </a:r>
            <a:endParaRPr kumimoji="0" lang="en-US" sz="2000" b="0" i="0" u="none" strike="noStrike" kern="1200" cap="none" spc="0" normalizeH="0" baseline="0" noProof="0" smtClean="0">
              <a:ln>
                <a:noFill/>
              </a:ln>
              <a:solidFill>
                <a:sysClr val="windowText" lastClr="000000">
                  <a:lumMod val="75000"/>
                  <a:lumOff val="25000"/>
                </a:sysClr>
              </a:solidFill>
              <a:effectLst/>
              <a:uLnTx/>
              <a:uFillTx/>
              <a:latin typeface="Calibri"/>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smtClean="0">
                <a:ln>
                  <a:noFill/>
                </a:ln>
                <a:solidFill>
                  <a:sysClr val="windowText" lastClr="000000">
                    <a:lumMod val="75000"/>
                    <a:lumOff val="25000"/>
                  </a:sysClr>
                </a:solidFill>
                <a:effectLst/>
                <a:uLnTx/>
                <a:uFillTx/>
                <a:latin typeface="Calibri"/>
                <a:ea typeface="+mn-ea"/>
                <a:cs typeface="+mn-cs"/>
              </a:rPr>
              <a:t>2. </a:t>
            </a: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spleen is invariably enlarged and has a pulpy consistency (severe congestion). The liver is swollen, friable and yellowish-brown in colour (degeneration, bile stasis). The hepatic surface may have an evenly mottled appearance, with lighter coloured periacinar areas (fatty degeneration to necrosis)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 The gall-bladder is distended with viscous bile which often contains dark brown granules up to 1 mm in diameter. The intestinal content is usually diminished and yellowish in colour (bile-stained).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4. The kidneys are mildly to moderately swollen and dark reddish-brown in colour (haemoglobinuric nephrosis) or yellowish-brown.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5. The lungs are often oedematous, with foam present in the bronchi and trachea. The heart itself is usually flabby and pale (degeneration, anaemia) and endocardial and epicardial petechiae and ecchymoses may be present. </a:t>
            </a:r>
            <a:endParaRPr kumimoji="0" lang="en-US" sz="20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sp>
        <p:nvSpPr>
          <p:cNvPr id="3" name="عنوان 1"/>
          <p:cNvSpPr txBox="1">
            <a:spLocks/>
          </p:cNvSpPr>
          <p:nvPr/>
        </p:nvSpPr>
        <p:spPr>
          <a:xfrm>
            <a:off x="327259" y="-363106"/>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smtClean="0">
                <a:ln>
                  <a:noFill/>
                </a:ln>
                <a:solidFill>
                  <a:schemeClr val="accent2"/>
                </a:solidFill>
                <a:effectLst/>
                <a:uLnTx/>
                <a:uFillTx/>
                <a:latin typeface="Arial" panose="020B0604020202020204" pitchFamily="34" charset="0"/>
                <a:ea typeface="+mj-ea"/>
                <a:cs typeface="+mj-cs"/>
              </a:rPr>
              <a:t>pathology </a:t>
            </a:r>
            <a:endParaRPr kumimoji="0" lang="en-US" sz="4800" b="0" i="0" u="none" strike="noStrike" kern="1200" cap="none" spc="-50" normalizeH="0" baseline="0" noProof="0" dirty="0">
              <a:ln>
                <a:noFill/>
              </a:ln>
              <a:solidFill>
                <a:schemeClr val="accent2"/>
              </a:solidFill>
              <a:effectLst/>
              <a:uLnTx/>
              <a:uFillTx/>
              <a:latin typeface="Calibri Light"/>
              <a:ea typeface="+mj-ea"/>
              <a:cs typeface="+mj-cs"/>
            </a:endParaRPr>
          </a:p>
        </p:txBody>
      </p:sp>
    </p:spTree>
    <p:extLst>
      <p:ext uri="{BB962C8B-B14F-4D97-AF65-F5344CB8AC3E}">
        <p14:creationId xmlns:p14="http://schemas.microsoft.com/office/powerpoint/2010/main" val="10622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1" y="486970"/>
            <a:ext cx="3611418" cy="523220"/>
          </a:xfrm>
          <a:prstGeom prst="rect">
            <a:avLst/>
          </a:prstGeom>
          <a:solidFill>
            <a:schemeClr val="accent3">
              <a:lumMod val="60000"/>
              <a:lumOff val="40000"/>
            </a:schemeClr>
          </a:solidFill>
        </p:spPr>
        <p:txBody>
          <a:bodyPr wrap="square" rtlCol="0">
            <a:spAutoFit/>
          </a:bodyPr>
          <a:lstStyle/>
          <a:p>
            <a:r>
              <a:rPr lang="en-IN" dirty="0" smtClean="0">
                <a:solidFill>
                  <a:srgbClr val="7030A0"/>
                </a:solidFill>
                <a:latin typeface="Arial Black" pitchFamily="34" charset="0"/>
              </a:rPr>
              <a:t>     </a:t>
            </a:r>
            <a:r>
              <a:rPr lang="en-IN" sz="2800" dirty="0" err="1" smtClean="0">
                <a:solidFill>
                  <a:srgbClr val="7030A0"/>
                </a:solidFill>
                <a:latin typeface="Arial Black" pitchFamily="34" charset="0"/>
              </a:rPr>
              <a:t>Etiology</a:t>
            </a:r>
            <a:r>
              <a:rPr lang="en-IN" sz="2800" dirty="0" smtClean="0">
                <a:solidFill>
                  <a:srgbClr val="7030A0"/>
                </a:solidFill>
                <a:latin typeface="Arial Black" pitchFamily="34" charset="0"/>
              </a:rPr>
              <a:t>:</a:t>
            </a:r>
            <a:endParaRPr lang="en-IN" sz="2800" dirty="0">
              <a:solidFill>
                <a:srgbClr val="7030A0"/>
              </a:solidFill>
              <a:latin typeface="Arial Black" pitchFamily="34" charset="0"/>
            </a:endParaRPr>
          </a:p>
        </p:txBody>
      </p:sp>
      <p:sp>
        <p:nvSpPr>
          <p:cNvPr id="4" name="TextBox 3"/>
          <p:cNvSpPr txBox="1"/>
          <p:nvPr/>
        </p:nvSpPr>
        <p:spPr>
          <a:xfrm>
            <a:off x="946726" y="3328293"/>
            <a:ext cx="10330874" cy="3046988"/>
          </a:xfrm>
          <a:prstGeom prst="rect">
            <a:avLst/>
          </a:prstGeom>
          <a:noFill/>
        </p:spPr>
        <p:txBody>
          <a:bodyPr wrap="square" rtlCol="0">
            <a:spAutoFit/>
          </a:bodyPr>
          <a:lstStyle/>
          <a:p>
            <a:pPr algn="just">
              <a:buFont typeface="Wingdings" pitchFamily="2" charset="2"/>
              <a:buChar char="v"/>
            </a:pPr>
            <a:r>
              <a:rPr lang="en-IN" sz="2400" b="1" dirty="0">
                <a:solidFill>
                  <a:srgbClr val="002060"/>
                </a:solidFill>
                <a:latin typeface="Times New Roman" pitchFamily="18" charset="0"/>
                <a:cs typeface="Times New Roman" pitchFamily="18" charset="0"/>
              </a:rPr>
              <a:t>The tick for transmitting causative agent </a:t>
            </a:r>
            <a:r>
              <a:rPr lang="en-IN" sz="2400" b="1" i="1" dirty="0" err="1">
                <a:solidFill>
                  <a:srgbClr val="002060"/>
                </a:solidFill>
                <a:latin typeface="Times New Roman" pitchFamily="18" charset="0"/>
                <a:cs typeface="Times New Roman" pitchFamily="18" charset="0"/>
              </a:rPr>
              <a:t>Theileria</a:t>
            </a:r>
            <a:r>
              <a:rPr lang="en-IN" sz="2400" b="1" i="1" dirty="0">
                <a:solidFill>
                  <a:srgbClr val="002060"/>
                </a:solidFill>
                <a:latin typeface="Times New Roman" pitchFamily="18" charset="0"/>
                <a:cs typeface="Times New Roman" pitchFamily="18" charset="0"/>
              </a:rPr>
              <a:t> </a:t>
            </a:r>
            <a:r>
              <a:rPr lang="en-IN" sz="2400" b="1" i="1" dirty="0" err="1">
                <a:solidFill>
                  <a:srgbClr val="002060"/>
                </a:solidFill>
                <a:latin typeface="Times New Roman" pitchFamily="18" charset="0"/>
                <a:cs typeface="Times New Roman" pitchFamily="18" charset="0"/>
              </a:rPr>
              <a:t>annulata</a:t>
            </a:r>
            <a:r>
              <a:rPr lang="en-IN" sz="2400" b="1" dirty="0">
                <a:solidFill>
                  <a:srgbClr val="002060"/>
                </a:solidFill>
                <a:latin typeface="Times New Roman" pitchFamily="18" charset="0"/>
                <a:cs typeface="Times New Roman" pitchFamily="18" charset="0"/>
              </a:rPr>
              <a:t> belongs to genus </a:t>
            </a:r>
            <a:r>
              <a:rPr lang="en-IN" sz="2400" b="1" i="1" dirty="0" err="1" smtClean="0">
                <a:solidFill>
                  <a:srgbClr val="002060"/>
                </a:solidFill>
                <a:latin typeface="Times New Roman" pitchFamily="18" charset="0"/>
                <a:cs typeface="Times New Roman" pitchFamily="18" charset="0"/>
              </a:rPr>
              <a:t>Hyalomma</a:t>
            </a:r>
            <a:r>
              <a:rPr lang="en-IN" sz="2400" b="1" i="1" dirty="0" smtClean="0">
                <a:solidFill>
                  <a:srgbClr val="002060"/>
                </a:solidFill>
                <a:latin typeface="Times New Roman" pitchFamily="18" charset="0"/>
                <a:cs typeface="Times New Roman" pitchFamily="18" charset="0"/>
              </a:rPr>
              <a:t> </a:t>
            </a:r>
            <a:r>
              <a:rPr lang="en-IN" sz="2400" b="1" i="1" dirty="0" err="1" smtClean="0">
                <a:solidFill>
                  <a:srgbClr val="002060"/>
                </a:solidFill>
                <a:latin typeface="Times New Roman" pitchFamily="18" charset="0"/>
                <a:cs typeface="Times New Roman" pitchFamily="18" charset="0"/>
              </a:rPr>
              <a:t>anatolicum</a:t>
            </a:r>
            <a:r>
              <a:rPr lang="en-IN" sz="2400" b="1" i="1" dirty="0" smtClean="0">
                <a:solidFill>
                  <a:srgbClr val="002060"/>
                </a:solidFill>
                <a:latin typeface="Times New Roman" pitchFamily="18" charset="0"/>
                <a:cs typeface="Times New Roman" pitchFamily="18" charset="0"/>
              </a:rPr>
              <a:t> </a:t>
            </a:r>
            <a:r>
              <a:rPr lang="en-IN" sz="2400" b="1" i="1" dirty="0" err="1" smtClean="0">
                <a:solidFill>
                  <a:srgbClr val="002060"/>
                </a:solidFill>
                <a:latin typeface="Times New Roman" pitchFamily="18" charset="0"/>
                <a:cs typeface="Times New Roman" pitchFamily="18" charset="0"/>
              </a:rPr>
              <a:t>anatolicum</a:t>
            </a:r>
            <a:r>
              <a:rPr lang="en-IN" sz="2400" b="1" i="1" dirty="0" smtClean="0">
                <a:solidFill>
                  <a:srgbClr val="002060"/>
                </a:solidFill>
                <a:latin typeface="Times New Roman" pitchFamily="18" charset="0"/>
                <a:cs typeface="Times New Roman" pitchFamily="18" charset="0"/>
              </a:rPr>
              <a:t> (Three host tick)</a:t>
            </a:r>
            <a:endParaRPr lang="en-IN" sz="2400" b="1" dirty="0">
              <a:solidFill>
                <a:srgbClr val="002060"/>
              </a:solidFill>
              <a:latin typeface="Times New Roman" pitchFamily="18" charset="0"/>
              <a:cs typeface="Times New Roman" pitchFamily="18" charset="0"/>
            </a:endParaRPr>
          </a:p>
          <a:p>
            <a:pPr algn="just">
              <a:buFont typeface="Wingdings" pitchFamily="2" charset="2"/>
              <a:buChar char="v"/>
            </a:pPr>
            <a:endParaRPr lang="en-IN" sz="2400" b="1" dirty="0">
              <a:solidFill>
                <a:srgbClr val="002060"/>
              </a:solidFill>
              <a:latin typeface="Times New Roman" pitchFamily="18" charset="0"/>
              <a:cs typeface="Times New Roman" pitchFamily="18" charset="0"/>
            </a:endParaRPr>
          </a:p>
          <a:p>
            <a:pPr algn="just">
              <a:buFont typeface="Wingdings" pitchFamily="2" charset="2"/>
              <a:buChar char="v"/>
            </a:pPr>
            <a:r>
              <a:rPr lang="en-IN" sz="2400" b="1" dirty="0">
                <a:solidFill>
                  <a:srgbClr val="002060"/>
                </a:solidFill>
                <a:latin typeface="Times New Roman" pitchFamily="18" charset="0"/>
                <a:cs typeface="Times New Roman" pitchFamily="18" charset="0"/>
              </a:rPr>
              <a:t>These are mostly </a:t>
            </a:r>
            <a:r>
              <a:rPr lang="en-IN" sz="2400" b="1" dirty="0" smtClean="0">
                <a:solidFill>
                  <a:srgbClr val="002060"/>
                </a:solidFill>
                <a:latin typeface="Times New Roman" pitchFamily="18" charset="0"/>
                <a:cs typeface="Times New Roman" pitchFamily="18" charset="0"/>
              </a:rPr>
              <a:t>two/three </a:t>
            </a:r>
            <a:r>
              <a:rPr lang="en-IN" sz="2400" b="1" dirty="0">
                <a:solidFill>
                  <a:srgbClr val="002060"/>
                </a:solidFill>
                <a:latin typeface="Times New Roman" pitchFamily="18" charset="0"/>
                <a:cs typeface="Times New Roman" pitchFamily="18" charset="0"/>
              </a:rPr>
              <a:t>host ticks, preferring hot and humid climate for completion of their life cycle</a:t>
            </a:r>
          </a:p>
          <a:p>
            <a:pPr algn="just"/>
            <a:endParaRPr lang="en-IN" sz="2400" b="1" dirty="0">
              <a:solidFill>
                <a:srgbClr val="002060"/>
              </a:solidFill>
              <a:latin typeface="Times New Roman" pitchFamily="18" charset="0"/>
              <a:cs typeface="Times New Roman" pitchFamily="18" charset="0"/>
            </a:endParaRPr>
          </a:p>
          <a:p>
            <a:pPr algn="just">
              <a:buFont typeface="Wingdings" pitchFamily="2" charset="2"/>
              <a:buChar char="v"/>
            </a:pPr>
            <a:r>
              <a:rPr lang="en-IN" sz="2400" b="1" dirty="0">
                <a:solidFill>
                  <a:srgbClr val="002060"/>
                </a:solidFill>
                <a:latin typeface="Times New Roman" pitchFamily="18" charset="0"/>
                <a:cs typeface="Times New Roman" pitchFamily="18" charset="0"/>
              </a:rPr>
              <a:t>Tick positive for infective stages of </a:t>
            </a:r>
            <a:r>
              <a:rPr lang="en-IN" sz="2400" b="1" i="1" dirty="0" err="1">
                <a:solidFill>
                  <a:srgbClr val="002060"/>
                </a:solidFill>
                <a:latin typeface="Times New Roman" pitchFamily="18" charset="0"/>
                <a:cs typeface="Times New Roman" pitchFamily="18" charset="0"/>
              </a:rPr>
              <a:t>Theileria</a:t>
            </a:r>
            <a:r>
              <a:rPr lang="en-IN" sz="2400" b="1" i="1" dirty="0">
                <a:solidFill>
                  <a:srgbClr val="002060"/>
                </a:solidFill>
                <a:latin typeface="Times New Roman" pitchFamily="18" charset="0"/>
                <a:cs typeface="Times New Roman" pitchFamily="18" charset="0"/>
              </a:rPr>
              <a:t> </a:t>
            </a:r>
            <a:r>
              <a:rPr lang="en-IN" sz="2400" b="1" i="1" dirty="0" err="1">
                <a:solidFill>
                  <a:srgbClr val="002060"/>
                </a:solidFill>
                <a:latin typeface="Times New Roman" pitchFamily="18" charset="0"/>
                <a:cs typeface="Times New Roman" pitchFamily="18" charset="0"/>
              </a:rPr>
              <a:t>annulata</a:t>
            </a:r>
            <a:r>
              <a:rPr lang="en-IN" sz="2400" b="1" dirty="0">
                <a:solidFill>
                  <a:srgbClr val="002060"/>
                </a:solidFill>
                <a:latin typeface="Times New Roman" pitchFamily="18" charset="0"/>
                <a:cs typeface="Times New Roman" pitchFamily="18" charset="0"/>
              </a:rPr>
              <a:t> acts as constant source of infection to susceptible animals</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1137227" y="2622786"/>
            <a:ext cx="3325092" cy="461665"/>
          </a:xfrm>
          <a:prstGeom prst="rect">
            <a:avLst/>
          </a:prstGeom>
          <a:solidFill>
            <a:schemeClr val="tx2">
              <a:lumMod val="40000"/>
              <a:lumOff val="60000"/>
            </a:schemeClr>
          </a:solidFill>
        </p:spPr>
        <p:txBody>
          <a:bodyPr wrap="square" rtlCol="0">
            <a:spAutoFit/>
          </a:bodyPr>
          <a:lstStyle/>
          <a:p>
            <a:r>
              <a:rPr lang="en-IN" sz="2400" b="1" dirty="0" smtClean="0">
                <a:solidFill>
                  <a:srgbClr val="7030A0"/>
                </a:solidFill>
                <a:latin typeface="Arial Black" pitchFamily="34" charset="0"/>
              </a:rPr>
              <a:t>Transmission</a:t>
            </a:r>
            <a:endParaRPr lang="en-IN" sz="2400" b="1" dirty="0">
              <a:solidFill>
                <a:srgbClr val="7030A0"/>
              </a:solidFill>
              <a:latin typeface="Arial Black" pitchFamily="34" charset="0"/>
            </a:endParaRPr>
          </a:p>
        </p:txBody>
      </p:sp>
      <p:sp>
        <p:nvSpPr>
          <p:cNvPr id="7" name="مستطيل 6"/>
          <p:cNvSpPr/>
          <p:nvPr/>
        </p:nvSpPr>
        <p:spPr>
          <a:xfrm>
            <a:off x="868226" y="1080657"/>
            <a:ext cx="10591469" cy="954107"/>
          </a:xfrm>
          <a:prstGeom prst="rect">
            <a:avLst/>
          </a:prstGeom>
        </p:spPr>
        <p:txBody>
          <a:bodyPr wrap="square">
            <a:spAutoFit/>
          </a:bodyPr>
          <a:lstStyle/>
          <a:p>
            <a:pPr algn="just">
              <a:buFont typeface="Wingdings" pitchFamily="2" charset="2"/>
              <a:buChar char="v"/>
            </a:pPr>
            <a:r>
              <a:rPr lang="en-IN" sz="2800" dirty="0">
                <a:solidFill>
                  <a:srgbClr val="002060"/>
                </a:solidFill>
                <a:latin typeface="Times New Roman" pitchFamily="18" charset="0"/>
                <a:cs typeface="Times New Roman" pitchFamily="18" charset="0"/>
              </a:rPr>
              <a:t>The causative agent, </a:t>
            </a:r>
            <a:r>
              <a:rPr lang="en-IN" sz="2800" i="1" dirty="0" err="1">
                <a:solidFill>
                  <a:srgbClr val="002060"/>
                </a:solidFill>
                <a:latin typeface="Times New Roman" pitchFamily="18" charset="0"/>
                <a:cs typeface="Times New Roman" pitchFamily="18" charset="0"/>
              </a:rPr>
              <a:t>Theileria</a:t>
            </a:r>
            <a:r>
              <a:rPr lang="en-IN" sz="2800" i="1" dirty="0">
                <a:solidFill>
                  <a:srgbClr val="002060"/>
                </a:solidFill>
                <a:latin typeface="Times New Roman" pitchFamily="18" charset="0"/>
                <a:cs typeface="Times New Roman" pitchFamily="18" charset="0"/>
              </a:rPr>
              <a:t> </a:t>
            </a:r>
            <a:r>
              <a:rPr lang="en-IN" sz="2800" i="1" dirty="0" err="1">
                <a:solidFill>
                  <a:srgbClr val="002060"/>
                </a:solidFill>
                <a:latin typeface="Times New Roman" pitchFamily="18" charset="0"/>
                <a:cs typeface="Times New Roman" pitchFamily="18" charset="0"/>
              </a:rPr>
              <a:t>annulata</a:t>
            </a:r>
            <a:r>
              <a:rPr lang="en-IN" sz="2800" dirty="0">
                <a:solidFill>
                  <a:srgbClr val="002060"/>
                </a:solidFill>
                <a:latin typeface="Times New Roman" pitchFamily="18" charset="0"/>
                <a:cs typeface="Times New Roman" pitchFamily="18" charset="0"/>
              </a:rPr>
              <a:t>, is found to be widely distributed in both Tropical and sub-tropical </a:t>
            </a:r>
            <a:r>
              <a:rPr lang="en-US" sz="2800" dirty="0">
                <a:solidFill>
                  <a:srgbClr val="002060"/>
                </a:solidFill>
                <a:latin typeface="Times New Roman" pitchFamily="18" charset="0"/>
                <a:cs typeface="Times New Roman" pitchFamily="18" charset="0"/>
              </a:rPr>
              <a:t>region</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8648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Pathogenesis</a:t>
            </a:r>
            <a:endParaRPr lang="en-IN"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859657406"/>
              </p:ext>
            </p:extLst>
          </p:nvPr>
        </p:nvGraphicFramePr>
        <p:xfrm>
          <a:off x="476250" y="2019299"/>
          <a:ext cx="11239500" cy="377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60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3775" y="-401758"/>
            <a:ext cx="10364451" cy="1596177"/>
          </a:xfrm>
        </p:spPr>
        <p:txBody>
          <a:bodyPr/>
          <a:lstStyle/>
          <a:p>
            <a:r>
              <a:rPr lang="en-IN" dirty="0" smtClean="0">
                <a:solidFill>
                  <a:srgbClr val="7030A0"/>
                </a:solidFill>
              </a:rPr>
              <a:t>Pathogenesis</a:t>
            </a:r>
            <a:endParaRPr lang="en-IN" dirty="0">
              <a:solidFill>
                <a:srgbClr val="7030A0"/>
              </a:solidFill>
            </a:endParaRPr>
          </a:p>
        </p:txBody>
      </p:sp>
      <p:sp>
        <p:nvSpPr>
          <p:cNvPr id="2" name="مستطيل 1"/>
          <p:cNvSpPr/>
          <p:nvPr/>
        </p:nvSpPr>
        <p:spPr>
          <a:xfrm>
            <a:off x="228600" y="802591"/>
            <a:ext cx="11239500" cy="5262979"/>
          </a:xfrm>
          <a:prstGeom prst="rect">
            <a:avLst/>
          </a:prstGeom>
        </p:spPr>
        <p:txBody>
          <a:bodyPr wrap="square">
            <a:spAutoFit/>
          </a:bodyPr>
          <a:lstStyle/>
          <a:p>
            <a:pPr marL="342900" indent="-342900">
              <a:buFont typeface="Wingdings" pitchFamily="2" charset="2"/>
              <a:buChar char="q"/>
            </a:pPr>
            <a:r>
              <a:rPr lang="en-US" sz="2400" dirty="0" smtClean="0">
                <a:solidFill>
                  <a:srgbClr val="002060"/>
                </a:solidFill>
                <a:latin typeface="Times New Roman" pitchFamily="18" charset="0"/>
                <a:cs typeface="Times New Roman" pitchFamily="18" charset="0"/>
              </a:rPr>
              <a:t>Within host </a:t>
            </a:r>
            <a:r>
              <a:rPr lang="en-US" sz="2400" dirty="0" smtClean="0">
                <a:solidFill>
                  <a:srgbClr val="002060"/>
                </a:solidFill>
                <a:latin typeface="Times New Roman" pitchFamily="18" charset="0"/>
                <a:cs typeface="Times New Roman" pitchFamily="18" charset="0"/>
              </a:rPr>
              <a:t>leukocytes, </a:t>
            </a:r>
            <a:r>
              <a:rPr lang="en-US" sz="2400" dirty="0" smtClean="0">
                <a:solidFill>
                  <a:srgbClr val="002060"/>
                </a:solidFill>
                <a:latin typeface="Times New Roman" pitchFamily="18" charset="0"/>
                <a:cs typeface="Times New Roman" pitchFamily="18" charset="0"/>
              </a:rPr>
              <a:t>the parasite induces leukocyte cellular division, which expands the parasitized cell population</a:t>
            </a:r>
            <a:r>
              <a:rPr lang="en-US" sz="2400" dirty="0" smtClean="0">
                <a:solidFill>
                  <a:srgbClr val="002060"/>
                </a:solidFill>
                <a:latin typeface="Times New Roman" pitchFamily="18" charset="0"/>
                <a:cs typeface="Times New Roman" pitchFamily="18" charset="0"/>
              </a:rPr>
              <a:t>.</a:t>
            </a:r>
          </a:p>
          <a:p>
            <a:endParaRPr lang="en-US" sz="2400" dirty="0">
              <a:solidFill>
                <a:srgbClr val="002060"/>
              </a:solidFill>
              <a:latin typeface="Times New Roman" pitchFamily="18" charset="0"/>
              <a:cs typeface="Times New Roman" pitchFamily="18" charset="0"/>
            </a:endParaRPr>
          </a:p>
          <a:p>
            <a:pPr marL="342900" indent="-342900">
              <a:buFont typeface="Wingdings" pitchFamily="2" charset="2"/>
              <a:buChar char="q"/>
            </a:pPr>
            <a:r>
              <a:rPr lang="en-US" sz="2400" dirty="0" smtClean="0">
                <a:solidFill>
                  <a:srgbClr val="002060"/>
                </a:solidFill>
                <a:latin typeface="Times New Roman" pitchFamily="18" charset="0"/>
                <a:cs typeface="Times New Roman" pitchFamily="18" charset="0"/>
              </a:rPr>
              <a:t>Infected </a:t>
            </a:r>
            <a:r>
              <a:rPr lang="en-US" sz="2400" dirty="0" smtClean="0">
                <a:solidFill>
                  <a:srgbClr val="002060"/>
                </a:solidFill>
                <a:latin typeface="Times New Roman" pitchFamily="18" charset="0"/>
                <a:cs typeface="Times New Roman" pitchFamily="18" charset="0"/>
              </a:rPr>
              <a:t>cells disseminate throughout the lymphoid system via the lymphatic and blood vessels</a:t>
            </a:r>
            <a:r>
              <a:rPr lang="en-US" sz="2400" dirty="0" smtClean="0">
                <a:solidFill>
                  <a:srgbClr val="002060"/>
                </a:solidFill>
                <a:latin typeface="Times New Roman" pitchFamily="18" charset="0"/>
                <a:cs typeface="Times New Roman" pitchFamily="18" charset="0"/>
              </a:rPr>
              <a:t>.</a:t>
            </a:r>
          </a:p>
          <a:p>
            <a:endParaRPr lang="en-US" sz="2400" dirty="0">
              <a:solidFill>
                <a:srgbClr val="002060"/>
              </a:solidFill>
              <a:latin typeface="Times New Roman" pitchFamily="18" charset="0"/>
              <a:cs typeface="Times New Roman" pitchFamily="18" charset="0"/>
            </a:endParaRPr>
          </a:p>
          <a:p>
            <a:pPr marL="342900" indent="-342900">
              <a:buFont typeface="Wingdings" pitchFamily="2" charset="2"/>
              <a:buChar char="q"/>
            </a:pPr>
            <a:r>
              <a:rPr lang="en-US" sz="2400" dirty="0" smtClean="0">
                <a:solidFill>
                  <a:srgbClr val="002060"/>
                </a:solidFill>
                <a:latin typeface="Times New Roman" pitchFamily="18" charset="0"/>
                <a:cs typeface="Times New Roman" pitchFamily="18" charset="0"/>
              </a:rPr>
              <a:t>The </a:t>
            </a:r>
            <a:r>
              <a:rPr lang="en-US" sz="2400" dirty="0" smtClean="0">
                <a:solidFill>
                  <a:srgbClr val="002060"/>
                </a:solidFill>
                <a:latin typeface="Times New Roman" pitchFamily="18" charset="0"/>
                <a:cs typeface="Times New Roman" pitchFamily="18" charset="0"/>
              </a:rPr>
              <a:t>infected leukocyte may block capillaries, causing tissue ischemia</a:t>
            </a:r>
            <a:r>
              <a:rPr lang="en-US" sz="2400" dirty="0" smtClean="0">
                <a:solidFill>
                  <a:srgbClr val="002060"/>
                </a:solidFill>
                <a:latin typeface="Times New Roman" pitchFamily="18" charset="0"/>
                <a:cs typeface="Times New Roman" pitchFamily="18" charset="0"/>
              </a:rPr>
              <a:t>.</a:t>
            </a:r>
          </a:p>
          <a:p>
            <a:endParaRPr lang="en-US" sz="2400" dirty="0">
              <a:solidFill>
                <a:srgbClr val="002060"/>
              </a:solidFill>
              <a:latin typeface="Times New Roman" pitchFamily="18" charset="0"/>
              <a:cs typeface="Times New Roman" pitchFamily="18" charset="0"/>
            </a:endParaRPr>
          </a:p>
          <a:p>
            <a:pPr marL="342900" indent="-342900">
              <a:buFont typeface="Wingdings" pitchFamily="2" charset="2"/>
              <a:buChar char="q"/>
            </a:pPr>
            <a:r>
              <a:rPr lang="en-US" sz="2400" dirty="0" smtClean="0">
                <a:solidFill>
                  <a:srgbClr val="002060"/>
                </a:solidFill>
                <a:latin typeface="Times New Roman" pitchFamily="18" charset="0"/>
                <a:cs typeface="Times New Roman" pitchFamily="18" charset="0"/>
              </a:rPr>
              <a:t>This </a:t>
            </a:r>
            <a:r>
              <a:rPr lang="en-US" sz="2400" dirty="0" smtClean="0">
                <a:solidFill>
                  <a:srgbClr val="002060"/>
                </a:solidFill>
                <a:latin typeface="Times New Roman" pitchFamily="18" charset="0"/>
                <a:cs typeface="Times New Roman" pitchFamily="18" charset="0"/>
              </a:rPr>
              <a:t>is followed later by necrosis of infected </a:t>
            </a:r>
            <a:r>
              <a:rPr lang="en-US" sz="2400" dirty="0" err="1" smtClean="0">
                <a:solidFill>
                  <a:srgbClr val="002060"/>
                </a:solidFill>
                <a:latin typeface="Times New Roman" pitchFamily="18" charset="0"/>
                <a:cs typeface="Times New Roman" pitchFamily="18" charset="0"/>
              </a:rPr>
              <a:t>lymphoblasts</a:t>
            </a:r>
            <a:r>
              <a:rPr lang="en-US" sz="2400" dirty="0" smtClean="0">
                <a:solidFill>
                  <a:srgbClr val="002060"/>
                </a:solidFill>
                <a:latin typeface="Times New Roman" pitchFamily="18" charset="0"/>
                <a:cs typeface="Times New Roman" pitchFamily="18" charset="0"/>
              </a:rPr>
              <a:t> induced by cytotoxic T-Lymphocytes. The severe </a:t>
            </a:r>
            <a:r>
              <a:rPr lang="en-US" sz="2400" dirty="0" err="1" smtClean="0">
                <a:solidFill>
                  <a:srgbClr val="002060"/>
                </a:solidFill>
                <a:latin typeface="Times New Roman" pitchFamily="18" charset="0"/>
                <a:cs typeface="Times New Roman" pitchFamily="18" charset="0"/>
              </a:rPr>
              <a:t>lymphocytolysis</a:t>
            </a:r>
            <a:r>
              <a:rPr lang="en-US" sz="2400" dirty="0" smtClean="0">
                <a:solidFill>
                  <a:srgbClr val="002060"/>
                </a:solidFill>
                <a:latin typeface="Times New Roman" pitchFamily="18" charset="0"/>
                <a:cs typeface="Times New Roman" pitchFamily="18" charset="0"/>
              </a:rPr>
              <a:t> often leads to immunosuppression</a:t>
            </a:r>
            <a:r>
              <a:rPr lang="en-US" sz="2400" dirty="0" smtClean="0">
                <a:solidFill>
                  <a:srgbClr val="002060"/>
                </a:solidFill>
                <a:latin typeface="Times New Roman" pitchFamily="18" charset="0"/>
                <a:cs typeface="Times New Roman" pitchFamily="18" charset="0"/>
              </a:rPr>
              <a:t>.</a:t>
            </a:r>
          </a:p>
          <a:p>
            <a:endParaRPr lang="en-US" sz="2400" dirty="0">
              <a:solidFill>
                <a:srgbClr val="002060"/>
              </a:solidFill>
              <a:latin typeface="Times New Roman" pitchFamily="18" charset="0"/>
              <a:cs typeface="Times New Roman" pitchFamily="18" charset="0"/>
            </a:endParaRPr>
          </a:p>
          <a:p>
            <a:pPr marL="342900" indent="-342900">
              <a:buFont typeface="Wingdings" pitchFamily="2" charset="2"/>
              <a:buChar char="q"/>
            </a:pPr>
            <a:r>
              <a:rPr lang="en-US" sz="2400" dirty="0" smtClean="0">
                <a:solidFill>
                  <a:srgbClr val="002060"/>
                </a:solidFill>
                <a:latin typeface="Times New Roman" pitchFamily="18" charset="0"/>
                <a:cs typeface="Times New Roman" pitchFamily="18" charset="0"/>
              </a:rPr>
              <a:t>Later </a:t>
            </a:r>
            <a:r>
              <a:rPr lang="en-US" sz="2400" dirty="0" smtClean="0">
                <a:solidFill>
                  <a:srgbClr val="002060"/>
                </a:solidFill>
                <a:latin typeface="Times New Roman" pitchFamily="18" charset="0"/>
                <a:cs typeface="Times New Roman" pitchFamily="18" charset="0"/>
              </a:rPr>
              <a:t>in infection some </a:t>
            </a:r>
            <a:r>
              <a:rPr lang="en-US" sz="2400" dirty="0" err="1" smtClean="0">
                <a:solidFill>
                  <a:srgbClr val="002060"/>
                </a:solidFill>
                <a:latin typeface="Times New Roman" pitchFamily="18" charset="0"/>
                <a:cs typeface="Times New Roman" pitchFamily="18" charset="0"/>
              </a:rPr>
              <a:t>schizonts</a:t>
            </a:r>
            <a:r>
              <a:rPr lang="en-US" sz="2400" dirty="0" smtClean="0">
                <a:solidFill>
                  <a:srgbClr val="002060"/>
                </a:solidFill>
                <a:latin typeface="Times New Roman" pitchFamily="18" charset="0"/>
                <a:cs typeface="Times New Roman" pitchFamily="18" charset="0"/>
              </a:rPr>
              <a:t> cause leukocyte </a:t>
            </a:r>
            <a:r>
              <a:rPr lang="en-US" sz="2400" dirty="0" err="1" smtClean="0">
                <a:solidFill>
                  <a:srgbClr val="002060"/>
                </a:solidFill>
                <a:latin typeface="Times New Roman" pitchFamily="18" charset="0"/>
                <a:cs typeface="Times New Roman" pitchFamily="18" charset="0"/>
              </a:rPr>
              <a:t>lysis</a:t>
            </a:r>
            <a:r>
              <a:rPr lang="en-US" sz="2400" dirty="0" smtClean="0">
                <a:solidFill>
                  <a:srgbClr val="002060"/>
                </a:solidFill>
                <a:latin typeface="Times New Roman" pitchFamily="18" charset="0"/>
                <a:cs typeface="Times New Roman" pitchFamily="18" charset="0"/>
              </a:rPr>
              <a:t> and release of </a:t>
            </a:r>
            <a:r>
              <a:rPr lang="en-US" sz="2400" dirty="0" err="1" smtClean="0">
                <a:solidFill>
                  <a:srgbClr val="002060"/>
                </a:solidFill>
                <a:latin typeface="Times New Roman" pitchFamily="18" charset="0"/>
                <a:cs typeface="Times New Roman" pitchFamily="18" charset="0"/>
              </a:rPr>
              <a:t>merozoites</a:t>
            </a:r>
            <a:r>
              <a:rPr lang="en-US" sz="2400" dirty="0" smtClean="0">
                <a:solidFill>
                  <a:srgbClr val="002060"/>
                </a:solidFill>
                <a:latin typeface="Times New Roman" pitchFamily="18" charset="0"/>
                <a:cs typeface="Times New Roman" pitchFamily="18" charset="0"/>
              </a:rPr>
              <a:t>.</a:t>
            </a:r>
          </a:p>
          <a:p>
            <a:endParaRPr lang="en-US" sz="2400" dirty="0">
              <a:solidFill>
                <a:srgbClr val="002060"/>
              </a:solidFill>
              <a:latin typeface="Times New Roman" pitchFamily="18" charset="0"/>
              <a:cs typeface="Times New Roman" pitchFamily="18" charset="0"/>
            </a:endParaRPr>
          </a:p>
          <a:p>
            <a:pPr marL="342900" indent="-342900">
              <a:buFont typeface="Wingdings" pitchFamily="2" charset="2"/>
              <a:buChar char="q"/>
            </a:pPr>
            <a:r>
              <a:rPr lang="en-US" sz="2400" dirty="0" err="1" smtClean="0">
                <a:solidFill>
                  <a:srgbClr val="002060"/>
                </a:solidFill>
                <a:latin typeface="Times New Roman" pitchFamily="18" charset="0"/>
                <a:cs typeface="Times New Roman" pitchFamily="18" charset="0"/>
              </a:rPr>
              <a:t>Merozoites</a:t>
            </a: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then invade and parasitize erythrocytes, causing hemolytic anemia</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39733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38733"/>
            <a:ext cx="10364451" cy="1596177"/>
          </a:xfrm>
        </p:spPr>
        <p:txBody>
          <a:bodyPr/>
          <a:lstStyle/>
          <a:p>
            <a:r>
              <a:rPr lang="en-IN" dirty="0" smtClean="0"/>
              <a:t>Clinical Signs</a:t>
            </a:r>
            <a:endParaRPr lang="en-IN" dirty="0"/>
          </a:p>
        </p:txBody>
      </p:sp>
      <p:sp>
        <p:nvSpPr>
          <p:cNvPr id="6" name="مستطيل 5"/>
          <p:cNvSpPr/>
          <p:nvPr/>
        </p:nvSpPr>
        <p:spPr>
          <a:xfrm>
            <a:off x="342900" y="1257300"/>
            <a:ext cx="11449050" cy="5632311"/>
          </a:xfrm>
          <a:prstGeom prst="rect">
            <a:avLst/>
          </a:prstGeom>
        </p:spPr>
        <p:txBody>
          <a:bodyPr wrap="square">
            <a:spAutoFit/>
          </a:bodyPr>
          <a:lstStyle/>
          <a:p>
            <a:r>
              <a:rPr lang="en-US" sz="3600" dirty="0">
                <a:solidFill>
                  <a:srgbClr val="000000"/>
                </a:solidFill>
                <a:latin typeface="Wingdings"/>
              </a:rPr>
              <a:t></a:t>
            </a:r>
            <a:r>
              <a:rPr lang="en-US" sz="3600" dirty="0" smtClean="0">
                <a:solidFill>
                  <a:srgbClr val="000000"/>
                </a:solidFill>
                <a:latin typeface="Times New Roman"/>
              </a:rPr>
              <a:t>Swelling of the draining </a:t>
            </a:r>
            <a:r>
              <a:rPr lang="en-US" sz="3600" dirty="0" smtClean="0">
                <a:solidFill>
                  <a:srgbClr val="000000"/>
                </a:solidFill>
                <a:latin typeface="Times New Roman"/>
              </a:rPr>
              <a:t>lymph node</a:t>
            </a:r>
            <a:r>
              <a:rPr lang="en-US" sz="3600" dirty="0" smtClean="0">
                <a:solidFill>
                  <a:srgbClr val="000000"/>
                </a:solidFill>
                <a:latin typeface="Times New Roman"/>
              </a:rPr>
              <a:t>, usually the parotid</a:t>
            </a:r>
          </a:p>
          <a:p>
            <a:endParaRPr lang="en-US" sz="3600" dirty="0">
              <a:solidFill>
                <a:srgbClr val="000000"/>
              </a:solidFill>
              <a:latin typeface="Times New Roman"/>
            </a:endParaRPr>
          </a:p>
          <a:p>
            <a:r>
              <a:rPr lang="en-US" sz="3600" dirty="0">
                <a:solidFill>
                  <a:srgbClr val="000000"/>
                </a:solidFill>
                <a:latin typeface="Wingdings"/>
              </a:rPr>
              <a:t></a:t>
            </a:r>
            <a:r>
              <a:rPr lang="en-US" sz="3600" dirty="0" smtClean="0">
                <a:solidFill>
                  <a:srgbClr val="000000"/>
                </a:solidFill>
                <a:latin typeface="Times New Roman"/>
              </a:rPr>
              <a:t>Fever 40–41oC, maintained until death or recovery</a:t>
            </a:r>
          </a:p>
          <a:p>
            <a:endParaRPr lang="en-US" sz="3600" dirty="0">
              <a:solidFill>
                <a:srgbClr val="000000"/>
              </a:solidFill>
              <a:latin typeface="Times New Roman"/>
            </a:endParaRPr>
          </a:p>
          <a:p>
            <a:r>
              <a:rPr lang="en-US" sz="3600" dirty="0">
                <a:solidFill>
                  <a:srgbClr val="000000"/>
                </a:solidFill>
                <a:latin typeface="Wingdings"/>
              </a:rPr>
              <a:t></a:t>
            </a:r>
            <a:r>
              <a:rPr lang="en-US" sz="3600" dirty="0" smtClean="0">
                <a:solidFill>
                  <a:srgbClr val="000000"/>
                </a:solidFill>
                <a:latin typeface="Times New Roman"/>
              </a:rPr>
              <a:t>Nasal   discharge, Lacrimation</a:t>
            </a:r>
          </a:p>
          <a:p>
            <a:endParaRPr lang="en-US" sz="3600" dirty="0">
              <a:solidFill>
                <a:srgbClr val="000000"/>
              </a:solidFill>
              <a:latin typeface="Times New Roman"/>
            </a:endParaRPr>
          </a:p>
          <a:p>
            <a:r>
              <a:rPr lang="en-US" sz="3600" dirty="0">
                <a:solidFill>
                  <a:srgbClr val="000000"/>
                </a:solidFill>
                <a:latin typeface="Wingdings"/>
              </a:rPr>
              <a:t></a:t>
            </a:r>
            <a:r>
              <a:rPr lang="en-US" sz="3600" dirty="0" smtClean="0">
                <a:solidFill>
                  <a:srgbClr val="000000"/>
                </a:solidFill>
                <a:latin typeface="Times New Roman"/>
              </a:rPr>
              <a:t>Swelling of the eyelids and ears</a:t>
            </a:r>
          </a:p>
          <a:p>
            <a:endParaRPr lang="en-US" sz="3600" dirty="0">
              <a:solidFill>
                <a:srgbClr val="000000"/>
              </a:solidFill>
              <a:latin typeface="Times New Roman"/>
            </a:endParaRPr>
          </a:p>
          <a:p>
            <a:r>
              <a:rPr lang="en-US" sz="3600" dirty="0">
                <a:solidFill>
                  <a:srgbClr val="000000"/>
                </a:solidFill>
                <a:latin typeface="Wingdings"/>
              </a:rPr>
              <a:t></a:t>
            </a:r>
            <a:r>
              <a:rPr lang="en-US" sz="3600" dirty="0" smtClean="0">
                <a:solidFill>
                  <a:srgbClr val="000000"/>
                </a:solidFill>
                <a:latin typeface="Times New Roman"/>
              </a:rPr>
              <a:t>Anemia, Jaundice, Anorexia, Heart beat rapid, dyspnea, diarrhea</a:t>
            </a:r>
            <a:endParaRPr lang="en-US" sz="3600" dirty="0">
              <a:solidFill>
                <a:srgbClr val="000000"/>
              </a:solidFill>
              <a:latin typeface="Times New Roman"/>
            </a:endParaRPr>
          </a:p>
        </p:txBody>
      </p:sp>
    </p:spTree>
    <p:extLst>
      <p:ext uri="{BB962C8B-B14F-4D97-AF65-F5344CB8AC3E}">
        <p14:creationId xmlns:p14="http://schemas.microsoft.com/office/powerpoint/2010/main" val="2957391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47" y="157660"/>
            <a:ext cx="6323904" cy="5943600"/>
          </a:xfrm>
          <a:prstGeom prst="rect">
            <a:avLst/>
          </a:prstGeom>
        </p:spPr>
      </p:pic>
      <p:sp>
        <p:nvSpPr>
          <p:cNvPr id="5" name="Right Arrow 4"/>
          <p:cNvSpPr/>
          <p:nvPr/>
        </p:nvSpPr>
        <p:spPr>
          <a:xfrm>
            <a:off x="2140837" y="1414690"/>
            <a:ext cx="12601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321645" y="6208723"/>
            <a:ext cx="5233710" cy="369332"/>
          </a:xfrm>
          <a:prstGeom prst="rect">
            <a:avLst/>
          </a:prstGeom>
          <a:noFill/>
        </p:spPr>
        <p:txBody>
          <a:bodyPr wrap="square" rtlCol="0">
            <a:spAutoFit/>
          </a:bodyPr>
          <a:lstStyle/>
          <a:p>
            <a:r>
              <a:rPr lang="en-IN" dirty="0">
                <a:latin typeface="Arial Black" pitchFamily="34" charset="0"/>
              </a:rPr>
              <a:t>Fig; Showing </a:t>
            </a:r>
            <a:r>
              <a:rPr lang="en-IN" dirty="0" err="1">
                <a:latin typeface="Arial Black" pitchFamily="34" charset="0"/>
              </a:rPr>
              <a:t>Theileria</a:t>
            </a:r>
            <a:r>
              <a:rPr lang="en-IN" dirty="0">
                <a:latin typeface="Arial Black" pitchFamily="34" charset="0"/>
              </a:rPr>
              <a:t> </a:t>
            </a:r>
            <a:r>
              <a:rPr lang="en-IN" dirty="0" err="1">
                <a:latin typeface="Arial Black" pitchFamily="34" charset="0"/>
              </a:rPr>
              <a:t>spp</a:t>
            </a:r>
            <a:r>
              <a:rPr lang="en-IN" dirty="0">
                <a:latin typeface="Arial Black" pitchFamily="34" charset="0"/>
              </a:rPr>
              <a:t> in blood slide </a:t>
            </a:r>
          </a:p>
        </p:txBody>
      </p:sp>
    </p:spTree>
    <p:extLst>
      <p:ext uri="{BB962C8B-B14F-4D97-AF65-F5344CB8AC3E}">
        <p14:creationId xmlns:p14="http://schemas.microsoft.com/office/powerpoint/2010/main" val="297752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2900" y="242034"/>
            <a:ext cx="11430000" cy="6494085"/>
          </a:xfrm>
          <a:prstGeom prst="rect">
            <a:avLst/>
          </a:prstGeom>
        </p:spPr>
        <p:txBody>
          <a:bodyPr wrap="square">
            <a:spAutoFit/>
          </a:bodyPr>
          <a:lstStyle/>
          <a:p>
            <a:r>
              <a:rPr lang="en-US" sz="3200" b="1" dirty="0" smtClean="0">
                <a:latin typeface="Times New Roman" pitchFamily="18" charset="0"/>
                <a:cs typeface="Times New Roman" pitchFamily="18" charset="0"/>
              </a:rPr>
              <a:t>Post mortem Lesions</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Lymphocytes proliferate heavily invading multiple organs causing disease similar to a </a:t>
            </a:r>
            <a:r>
              <a:rPr lang="en-US" sz="3200" dirty="0" smtClean="0">
                <a:latin typeface="Times New Roman" pitchFamily="18" charset="0"/>
                <a:cs typeface="Times New Roman" pitchFamily="18" charset="0"/>
              </a:rPr>
              <a:t>lymphoma (cancer </a:t>
            </a:r>
            <a:r>
              <a:rPr lang="en-US" sz="3200" dirty="0">
                <a:latin typeface="Times New Roman" pitchFamily="18" charset="0"/>
                <a:cs typeface="Times New Roman" pitchFamily="18" charset="0"/>
              </a:rPr>
              <a:t>of lymphocytes)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Splenic enlargement.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Severe pulmonary emphysema and edema along with hydrothorax and hydro pericardium.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Generalized lymphoid hyperplasia.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Small lymphoid nodules (the so-called pseudo-infarcts) are present in liver, kidney, and alimentary track.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The carcass is emaciated and hemorrhages are evident in a variety of tissues and organs. Death is in most cases due to infiltration of the lung resulting in lung edema (the abnormal build up of fluid within the lung) </a:t>
            </a:r>
          </a:p>
        </p:txBody>
      </p:sp>
    </p:spTree>
    <p:extLst>
      <p:ext uri="{BB962C8B-B14F-4D97-AF65-F5344CB8AC3E}">
        <p14:creationId xmlns:p14="http://schemas.microsoft.com/office/powerpoint/2010/main" val="410033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840407" y="1125398"/>
            <a:ext cx="10058400" cy="30627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kumimoji="0" lang="en-US" sz="8000" b="0" i="0" u="none" strike="noStrike" kern="1200" cap="none" spc="-50" normalizeH="0" baseline="0" noProof="0" smtClean="0">
                <a:ln>
                  <a:noFill/>
                </a:ln>
                <a:solidFill>
                  <a:srgbClr val="C00000"/>
                </a:solidFill>
                <a:effectLst/>
                <a:uLnTx/>
                <a:uFillTx/>
                <a:latin typeface="Andalus" panose="02020603050405020304" pitchFamily="18" charset="-78"/>
                <a:ea typeface="+mn-ea"/>
                <a:cs typeface="Andalus" panose="02020603050405020304" pitchFamily="18" charset="-78"/>
              </a:rPr>
              <a:t>Bovine Diseases </a:t>
            </a:r>
            <a:br>
              <a:rPr kumimoji="0" lang="en-US" sz="8000" b="0" i="0" u="none" strike="noStrike" kern="1200" cap="none" spc="-50" normalizeH="0" baseline="0" noProof="0" smtClean="0">
                <a:ln>
                  <a:noFill/>
                </a:ln>
                <a:solidFill>
                  <a:srgbClr val="C00000"/>
                </a:solidFill>
                <a:effectLst/>
                <a:uLnTx/>
                <a:uFillTx/>
                <a:latin typeface="Andalus" panose="02020603050405020304" pitchFamily="18" charset="-78"/>
                <a:ea typeface="+mn-ea"/>
                <a:cs typeface="Andalus" panose="02020603050405020304" pitchFamily="18" charset="-78"/>
              </a:rPr>
            </a:br>
            <a:r>
              <a:rPr kumimoji="0" lang="en-US" sz="8000" b="0" i="0" u="none" strike="noStrike" kern="1200" cap="none" spc="-50" normalizeH="0" baseline="0" noProof="0" smtClean="0">
                <a:ln>
                  <a:noFill/>
                </a:ln>
                <a:solidFill>
                  <a:srgbClr val="C00000"/>
                </a:solidFill>
                <a:effectLst/>
                <a:uLnTx/>
                <a:uFillTx/>
                <a:latin typeface="Andalus" panose="02020603050405020304" pitchFamily="18" charset="-78"/>
                <a:ea typeface="+mn-ea"/>
                <a:cs typeface="Andalus" panose="02020603050405020304" pitchFamily="18" charset="-78"/>
              </a:rPr>
              <a:t>intracellular parasites </a:t>
            </a:r>
            <a:endParaRPr kumimoji="0" lang="en-US" sz="2400" b="0" i="0" u="none" strike="noStrike" kern="1200" cap="all" spc="200" normalizeH="0" baseline="0" noProof="0" dirty="0">
              <a:ln>
                <a:noFill/>
              </a:ln>
              <a:solidFill>
                <a:srgbClr val="C00000"/>
              </a:solidFill>
              <a:effectLst/>
              <a:uLnTx/>
              <a:uFillTx/>
              <a:latin typeface="Calibri Light"/>
              <a:ea typeface="+mn-ea"/>
              <a:cs typeface="+mn-cs"/>
            </a:endParaRPr>
          </a:p>
        </p:txBody>
      </p:sp>
    </p:spTree>
    <p:extLst>
      <p:ext uri="{BB962C8B-B14F-4D97-AF65-F5344CB8AC3E}">
        <p14:creationId xmlns:p14="http://schemas.microsoft.com/office/powerpoint/2010/main" val="357508289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أثر رجعي">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202</TotalTime>
  <Words>1089</Words>
  <Application>Microsoft Office PowerPoint</Application>
  <PresentationFormat>مخصص</PresentationFormat>
  <Paragraphs>115</Paragraphs>
  <Slides>20</Slides>
  <Notes>3</Notes>
  <HiddenSlides>0</HiddenSlides>
  <MMClips>0</MMClips>
  <ScaleCrop>false</ScaleCrop>
  <HeadingPairs>
    <vt:vector size="4" baseType="variant">
      <vt:variant>
        <vt:lpstr>نسق</vt:lpstr>
      </vt:variant>
      <vt:variant>
        <vt:i4>2</vt:i4>
      </vt:variant>
      <vt:variant>
        <vt:lpstr>عناوين الشرائح</vt:lpstr>
      </vt:variant>
      <vt:variant>
        <vt:i4>20</vt:i4>
      </vt:variant>
    </vt:vector>
  </HeadingPairs>
  <TitlesOfParts>
    <vt:vector size="22" baseType="lpstr">
      <vt:lpstr>Droplet</vt:lpstr>
      <vt:lpstr>أثر رجعي</vt:lpstr>
      <vt:lpstr> </vt:lpstr>
      <vt:lpstr>عرض تقديمي في PowerPoint</vt:lpstr>
      <vt:lpstr>عرض تقديمي في PowerPoint</vt:lpstr>
      <vt:lpstr>Pathogenesis</vt:lpstr>
      <vt:lpstr>Pathogenesis</vt:lpstr>
      <vt:lpstr>Clinical Signs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TEMAOS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Maher</cp:lastModifiedBy>
  <cp:revision>34</cp:revision>
  <dcterms:created xsi:type="dcterms:W3CDTF">2020-06-16T16:49:18Z</dcterms:created>
  <dcterms:modified xsi:type="dcterms:W3CDTF">2022-11-24T08:15:10Z</dcterms:modified>
</cp:coreProperties>
</file>